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8"/>
  </p:notesMasterIdLst>
  <p:sldIdLst>
    <p:sldId id="256" r:id="rId5"/>
    <p:sldId id="257" r:id="rId6"/>
    <p:sldId id="467" r:id="rId7"/>
    <p:sldId id="468" r:id="rId8"/>
    <p:sldId id="458" r:id="rId9"/>
    <p:sldId id="464" r:id="rId10"/>
    <p:sldId id="287" r:id="rId11"/>
    <p:sldId id="457" r:id="rId12"/>
    <p:sldId id="258" r:id="rId13"/>
    <p:sldId id="259" r:id="rId14"/>
    <p:sldId id="460" r:id="rId15"/>
    <p:sldId id="478" r:id="rId16"/>
    <p:sldId id="479" r:id="rId17"/>
    <p:sldId id="480" r:id="rId18"/>
    <p:sldId id="274" r:id="rId19"/>
    <p:sldId id="459" r:id="rId20"/>
    <p:sldId id="461" r:id="rId21"/>
    <p:sldId id="463" r:id="rId22"/>
    <p:sldId id="262" r:id="rId23"/>
    <p:sldId id="469" r:id="rId24"/>
    <p:sldId id="397" r:id="rId25"/>
    <p:sldId id="440" r:id="rId26"/>
    <p:sldId id="272" r:id="rId27"/>
    <p:sldId id="265" r:id="rId28"/>
    <p:sldId id="471" r:id="rId29"/>
    <p:sldId id="472" r:id="rId30"/>
    <p:sldId id="302" r:id="rId31"/>
    <p:sldId id="445" r:id="rId32"/>
    <p:sldId id="447" r:id="rId33"/>
    <p:sldId id="446" r:id="rId34"/>
    <p:sldId id="448" r:id="rId35"/>
    <p:sldId id="449" r:id="rId36"/>
    <p:sldId id="482" r:id="rId37"/>
    <p:sldId id="483" r:id="rId38"/>
    <p:sldId id="484" r:id="rId39"/>
    <p:sldId id="485" r:id="rId40"/>
    <p:sldId id="486" r:id="rId41"/>
    <p:sldId id="487" r:id="rId42"/>
    <p:sldId id="488" r:id="rId43"/>
    <p:sldId id="489" r:id="rId44"/>
    <p:sldId id="490" r:id="rId45"/>
    <p:sldId id="491" r:id="rId46"/>
    <p:sldId id="492" r:id="rId47"/>
    <p:sldId id="493" r:id="rId48"/>
    <p:sldId id="450" r:id="rId49"/>
    <p:sldId id="451" r:id="rId50"/>
    <p:sldId id="455" r:id="rId51"/>
    <p:sldId id="292" r:id="rId52"/>
    <p:sldId id="441" r:id="rId53"/>
    <p:sldId id="442" r:id="rId54"/>
    <p:sldId id="456" r:id="rId55"/>
    <p:sldId id="470" r:id="rId56"/>
    <p:sldId id="433" r:id="rId57"/>
    <p:sldId id="434" r:id="rId58"/>
    <p:sldId id="435" r:id="rId59"/>
    <p:sldId id="436" r:id="rId60"/>
    <p:sldId id="437" r:id="rId61"/>
    <p:sldId id="438" r:id="rId62"/>
    <p:sldId id="401" r:id="rId63"/>
    <p:sldId id="288" r:id="rId64"/>
    <p:sldId id="289" r:id="rId65"/>
    <p:sldId id="267" r:id="rId66"/>
    <p:sldId id="26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B0959-1D08-44AA-9777-13253121B678}"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42A3C-CCCC-4CDD-9E5D-1EA6425D886E}" type="slidenum">
              <a:rPr lang="en-US" smtClean="0"/>
              <a:t>‹#›</a:t>
            </a:fld>
            <a:endParaRPr lang="en-US"/>
          </a:p>
        </p:txBody>
      </p:sp>
    </p:spTree>
    <p:extLst>
      <p:ext uri="{BB962C8B-B14F-4D97-AF65-F5344CB8AC3E}">
        <p14:creationId xmlns:p14="http://schemas.microsoft.com/office/powerpoint/2010/main" val="88391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982B5AFF-AEA8-42F9-95B3-6B48299E94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84163923-29EA-486B-BCD8-DA225FE01F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324" name="Slide Number Placeholder 3">
            <a:extLst>
              <a:ext uri="{FF2B5EF4-FFF2-40B4-BE49-F238E27FC236}">
                <a16:creationId xmlns:a16="http://schemas.microsoft.com/office/drawing/2014/main" id="{5FB8818A-AAA6-44A1-81D7-850BAD2E48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951595-6942-4C50-9E80-4B6DEF82C163}" type="slidenum">
              <a:rPr lang="en-US" altLang="en-US">
                <a:solidFill>
                  <a:srgbClr val="000000"/>
                </a:solidFill>
              </a:rPr>
              <a:pPr>
                <a:spcBef>
                  <a:spcPct val="0"/>
                </a:spcBef>
              </a:pPr>
              <a:t>21</a:t>
            </a:fld>
            <a:endParaRPr lang="en-US" altLang="en-US">
              <a:solidFill>
                <a:srgbClr val="000000"/>
              </a:solidFill>
            </a:endParaRPr>
          </a:p>
        </p:txBody>
      </p:sp>
    </p:spTree>
    <p:extLst>
      <p:ext uri="{BB962C8B-B14F-4D97-AF65-F5344CB8AC3E}">
        <p14:creationId xmlns:p14="http://schemas.microsoft.com/office/powerpoint/2010/main" val="3181814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20F3-9F07-43A8-A622-918D0D3DCC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D69170-01A7-4B99-A5A0-D9C899602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B5FD0F-B2AA-4860-8900-481647F082A2}"/>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5" name="Footer Placeholder 4">
            <a:extLst>
              <a:ext uri="{FF2B5EF4-FFF2-40B4-BE49-F238E27FC236}">
                <a16:creationId xmlns:a16="http://schemas.microsoft.com/office/drawing/2014/main" id="{B4735D9B-3B40-4A44-92E1-E4B73FFF7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F33410-7D42-42FA-8658-CD3AAEE25CEE}"/>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83405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A09A-8FA1-4877-90EA-8B1BE6DBBB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8D6160-DD3E-466B-8B1F-D4FFE9FC5B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374AA-FC38-43E9-842D-FD85737BFC70}"/>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5" name="Footer Placeholder 4">
            <a:extLst>
              <a:ext uri="{FF2B5EF4-FFF2-40B4-BE49-F238E27FC236}">
                <a16:creationId xmlns:a16="http://schemas.microsoft.com/office/drawing/2014/main" id="{97A6B3C1-F911-4616-84C2-602D66CDA2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50549-89FD-4D84-82EF-301E1D428B51}"/>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3989855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F5EB0-C16C-4812-96E7-C23507FBD1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A780F-6E29-4ED4-ACEB-80D02157D4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5DB52-1B06-4FFA-90BB-D1DEF46905EB}"/>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5" name="Footer Placeholder 4">
            <a:extLst>
              <a:ext uri="{FF2B5EF4-FFF2-40B4-BE49-F238E27FC236}">
                <a16:creationId xmlns:a16="http://schemas.microsoft.com/office/drawing/2014/main" id="{0920A77D-242B-4774-84C5-7C36FBC39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28A3B-65F7-4487-B72E-0E4B7E1DA1F1}"/>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22477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tr-TR"/>
          </a:p>
        </p:txBody>
      </p:sp>
      <p:sp>
        <p:nvSpPr>
          <p:cNvPr id="3" name="Text Placeholder 2"/>
          <p:cNvSpPr>
            <a:spLocks noGrp="1"/>
          </p:cNvSpPr>
          <p:nvPr>
            <p:ph type="body" sz="half" idx="1"/>
          </p:nvPr>
        </p:nvSpPr>
        <p:spPr>
          <a:xfrm>
            <a:off x="609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6197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Footer Placeholder 4"/>
          <p:cNvSpPr>
            <a:spLocks noGrp="1"/>
          </p:cNvSpPr>
          <p:nvPr>
            <p:ph type="ftr" sz="quarter" idx="10"/>
          </p:nvPr>
        </p:nvSpPr>
        <p:spPr>
          <a:xfrm>
            <a:off x="1" y="6642100"/>
            <a:ext cx="8064500" cy="215900"/>
          </a:xfrm>
        </p:spPr>
        <p:txBody>
          <a:bodyPr/>
          <a:lstStyle>
            <a:lvl1pPr>
              <a:defRPr/>
            </a:lvl1p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1"/>
          </p:nvPr>
        </p:nvSpPr>
        <p:spPr>
          <a:xfrm>
            <a:off x="8784167" y="6237288"/>
            <a:ext cx="2844800" cy="457200"/>
          </a:xfrm>
        </p:spPr>
        <p:txBody>
          <a:bodyPr/>
          <a:lstStyle>
            <a:lvl1pPr>
              <a:defRPr/>
            </a:lvl1pPr>
          </a:lstStyle>
          <a:p>
            <a:fld id="{B25A429E-EC32-4435-B6D9-2C358E91B0C4}" type="slidenum">
              <a:rPr lang="tr-TR"/>
              <a:pPr/>
              <a:t>‹#›</a:t>
            </a:fld>
            <a:endParaRPr lang="tr-TR"/>
          </a:p>
        </p:txBody>
      </p:sp>
    </p:spTree>
    <p:extLst>
      <p:ext uri="{BB962C8B-B14F-4D97-AF65-F5344CB8AC3E}">
        <p14:creationId xmlns:p14="http://schemas.microsoft.com/office/powerpoint/2010/main" val="3397282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4D98-9A4F-4ACD-833F-DBD641262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FF6EE3-E88B-427B-BECD-AF485188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A6C91-76D3-4178-96DC-98F40E14DBA1}"/>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5" name="Footer Placeholder 4">
            <a:extLst>
              <a:ext uri="{FF2B5EF4-FFF2-40B4-BE49-F238E27FC236}">
                <a16:creationId xmlns:a16="http://schemas.microsoft.com/office/drawing/2014/main" id="{798C35AC-E6D7-457A-A355-257D0D593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10108-2C27-465E-8D06-8AB7EB319C40}"/>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119722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A586-5FB1-42B4-ABE8-02EDD30D3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73B267-D20A-4B40-9EEF-D639DF79CB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BFD7F8-3DE1-41C7-A066-3406013C380D}"/>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5" name="Footer Placeholder 4">
            <a:extLst>
              <a:ext uri="{FF2B5EF4-FFF2-40B4-BE49-F238E27FC236}">
                <a16:creationId xmlns:a16="http://schemas.microsoft.com/office/drawing/2014/main" id="{CAD3F621-74A9-4D24-97AE-EE6A01279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0FD24-7EB3-47F2-943C-227D93CDAD05}"/>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64831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DE1E-D8D7-49CE-9ECE-9106BF0106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CEEC8-E2CD-413F-9CF6-7D2A334310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3D7902-8781-43B6-8B1C-12EC76E119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FD5CB3-4D05-4B6D-961C-C832E5AFEADE}"/>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6" name="Footer Placeholder 5">
            <a:extLst>
              <a:ext uri="{FF2B5EF4-FFF2-40B4-BE49-F238E27FC236}">
                <a16:creationId xmlns:a16="http://schemas.microsoft.com/office/drawing/2014/main" id="{77690051-9684-4E86-BD18-1757235FDC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CCA27-301B-415F-9133-58BAF474B9BB}"/>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2710313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1F73-4FEA-4FE5-82AE-F52A7E0992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4D8BAF-5B3E-402D-B741-AB95004AE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AF05BC-8781-4387-8C85-FE149C1105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D4FD52-941C-477D-8A15-4EFCF1CC35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F13091-8207-4488-B031-95DD167B08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0DD3CF-A93B-4CAD-BB72-B7D57929EE1B}"/>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8" name="Footer Placeholder 7">
            <a:extLst>
              <a:ext uri="{FF2B5EF4-FFF2-40B4-BE49-F238E27FC236}">
                <a16:creationId xmlns:a16="http://schemas.microsoft.com/office/drawing/2014/main" id="{C0409A4F-2E2B-4089-BA4C-C581114373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B7400-05A6-46AA-9480-F737BF00E740}"/>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124000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517D-6631-48E2-9048-A446A2A564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372DA0-9887-4091-84F1-7632C61293DC}"/>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4" name="Footer Placeholder 3">
            <a:extLst>
              <a:ext uri="{FF2B5EF4-FFF2-40B4-BE49-F238E27FC236}">
                <a16:creationId xmlns:a16="http://schemas.microsoft.com/office/drawing/2014/main" id="{36D73AA9-7505-4117-B1CE-D076754534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F039BD-353C-4C52-BC46-1995FB9AE428}"/>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3603133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C3BC48-D29D-4859-BCFB-3576B352417D}"/>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3" name="Footer Placeholder 2">
            <a:extLst>
              <a:ext uri="{FF2B5EF4-FFF2-40B4-BE49-F238E27FC236}">
                <a16:creationId xmlns:a16="http://schemas.microsoft.com/office/drawing/2014/main" id="{3F76D7D3-5198-44FD-8A38-8BA25A1E69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DCDA95-16CE-4A4A-9C20-4D0E57976E77}"/>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2602298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8E59-6C36-4B5F-8DF0-2A94A2188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7F0BBF-CBA9-4186-BC08-BD43EEB9EA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B07CC6-3EA7-4465-B907-BA2A4B463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C0FBB-9144-47D0-BC54-0EB3017A7EFD}"/>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6" name="Footer Placeholder 5">
            <a:extLst>
              <a:ext uri="{FF2B5EF4-FFF2-40B4-BE49-F238E27FC236}">
                <a16:creationId xmlns:a16="http://schemas.microsoft.com/office/drawing/2014/main" id="{B1D4EF42-5B04-4951-9357-DDDBD68B4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41FF0-4999-4454-BFE2-A44F9AE066D5}"/>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3019560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AA53-4ED7-46F9-BB0D-0AD6782359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AE2E5E-E27A-4355-8FA1-086F88BAF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FFBEB3-25F5-4981-8618-12B6112F3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43413-7C08-4497-9936-F2DEB957DB1B}"/>
              </a:ext>
            </a:extLst>
          </p:cNvPr>
          <p:cNvSpPr>
            <a:spLocks noGrp="1"/>
          </p:cNvSpPr>
          <p:nvPr>
            <p:ph type="dt" sz="half" idx="10"/>
          </p:nvPr>
        </p:nvSpPr>
        <p:spPr/>
        <p:txBody>
          <a:bodyPr/>
          <a:lstStyle/>
          <a:p>
            <a:fld id="{9A979B03-97B0-4653-98D3-960648437B34}" type="datetimeFigureOut">
              <a:rPr lang="en-US" smtClean="0"/>
              <a:t>6/10/2021</a:t>
            </a:fld>
            <a:endParaRPr lang="en-US"/>
          </a:p>
        </p:txBody>
      </p:sp>
      <p:sp>
        <p:nvSpPr>
          <p:cNvPr id="6" name="Footer Placeholder 5">
            <a:extLst>
              <a:ext uri="{FF2B5EF4-FFF2-40B4-BE49-F238E27FC236}">
                <a16:creationId xmlns:a16="http://schemas.microsoft.com/office/drawing/2014/main" id="{F76CBCE9-D689-4B67-8DCD-A3FBE6C86E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D12AFE-B569-4EDF-8F4A-A647BED7FE60}"/>
              </a:ext>
            </a:extLst>
          </p:cNvPr>
          <p:cNvSpPr>
            <a:spLocks noGrp="1"/>
          </p:cNvSpPr>
          <p:nvPr>
            <p:ph type="sldNum" sz="quarter" idx="12"/>
          </p:nvPr>
        </p:nvSpPr>
        <p:spPr/>
        <p:txBody>
          <a:bodyPr/>
          <a:lstStyle/>
          <a:p>
            <a:fld id="{5D4B1947-2B6A-4E06-AC43-B2567FF10C69}" type="slidenum">
              <a:rPr lang="en-US" smtClean="0"/>
              <a:t>‹#›</a:t>
            </a:fld>
            <a:endParaRPr lang="en-US"/>
          </a:p>
        </p:txBody>
      </p:sp>
    </p:spTree>
    <p:extLst>
      <p:ext uri="{BB962C8B-B14F-4D97-AF65-F5344CB8AC3E}">
        <p14:creationId xmlns:p14="http://schemas.microsoft.com/office/powerpoint/2010/main" val="4210743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C3993-539E-4361-87AF-4B2372B3E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0A580-BBE5-4957-89FA-D6CBD6B7E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0FC92-BECC-491C-BE99-EA58284711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79B03-97B0-4653-98D3-960648437B34}" type="datetimeFigureOut">
              <a:rPr lang="en-US" smtClean="0"/>
              <a:t>6/10/2021</a:t>
            </a:fld>
            <a:endParaRPr lang="en-US"/>
          </a:p>
        </p:txBody>
      </p:sp>
      <p:sp>
        <p:nvSpPr>
          <p:cNvPr id="5" name="Footer Placeholder 4">
            <a:extLst>
              <a:ext uri="{FF2B5EF4-FFF2-40B4-BE49-F238E27FC236}">
                <a16:creationId xmlns:a16="http://schemas.microsoft.com/office/drawing/2014/main" id="{836D073B-24A8-4CA6-BFD8-D63A51BA6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FE07A3-412A-4C81-A303-5A84AA9B18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4B1947-2B6A-4E06-AC43-B2567FF10C69}" type="slidenum">
              <a:rPr lang="en-US" smtClean="0"/>
              <a:t>‹#›</a:t>
            </a:fld>
            <a:endParaRPr lang="en-US"/>
          </a:p>
        </p:txBody>
      </p:sp>
    </p:spTree>
    <p:extLst>
      <p:ext uri="{BB962C8B-B14F-4D97-AF65-F5344CB8AC3E}">
        <p14:creationId xmlns:p14="http://schemas.microsoft.com/office/powerpoint/2010/main" val="3915725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524000" y="735291"/>
            <a:ext cx="9144000" cy="782424"/>
          </a:xfrm>
        </p:spPr>
        <p:txBody>
          <a:bodyPr>
            <a:normAutofit fontScale="90000"/>
          </a:bodyPr>
          <a:lstStyle/>
          <a:p>
            <a:r>
              <a:rPr lang="en-US" dirty="0"/>
              <a:t>Machine Learning</a:t>
            </a:r>
          </a:p>
        </p:txBody>
      </p:sp>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1524000" y="2017336"/>
            <a:ext cx="9144000" cy="3240464"/>
          </a:xfrm>
        </p:spPr>
        <p:txBody>
          <a:bodyPr/>
          <a:lstStyle/>
          <a:p>
            <a:r>
              <a:rPr lang="en-US" dirty="0"/>
              <a:t>Introduction to Machine Learning</a:t>
            </a:r>
          </a:p>
          <a:p>
            <a:endParaRPr lang="en-US" dirty="0"/>
          </a:p>
          <a:p>
            <a:r>
              <a:rPr lang="en-US" dirty="0"/>
              <a:t>By </a:t>
            </a:r>
          </a:p>
          <a:p>
            <a:r>
              <a:rPr lang="en-US" dirty="0"/>
              <a:t>Debasis Satapathy</a:t>
            </a:r>
          </a:p>
          <a:p>
            <a:endParaRPr lang="en-US" dirty="0"/>
          </a:p>
        </p:txBody>
      </p:sp>
    </p:spTree>
    <p:extLst>
      <p:ext uri="{BB962C8B-B14F-4D97-AF65-F5344CB8AC3E}">
        <p14:creationId xmlns:p14="http://schemas.microsoft.com/office/powerpoint/2010/main" val="4008908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433633" y="358219"/>
            <a:ext cx="11189616" cy="6183983"/>
          </a:xfrm>
        </p:spPr>
        <p:txBody>
          <a:bodyPr>
            <a:normAutofit fontScale="92500" lnSpcReduction="10000"/>
          </a:bodyPr>
          <a:lstStyle/>
          <a:p>
            <a:pPr marL="342900" indent="-342900"/>
            <a:r>
              <a:rPr lang="en-IN" sz="2800" dirty="0"/>
              <a:t>When is machine learning useful ?</a:t>
            </a:r>
          </a:p>
          <a:p>
            <a:pPr marL="342900" indent="-342900"/>
            <a:endParaRPr lang="en-IN" sz="2800" dirty="0"/>
          </a:p>
          <a:p>
            <a:pPr marL="342900" lvl="1" indent="-342900" algn="just" defTabSz="457200">
              <a:buFont typeface="+mj-lt"/>
              <a:buAutoNum type="arabicPeriod"/>
            </a:pPr>
            <a:r>
              <a:rPr lang="en-IN" sz="2800" dirty="0"/>
              <a:t>Cannot express our knowledge about patterns as  a program. For e.g. Character recognition or natural language processing</a:t>
            </a:r>
          </a:p>
          <a:p>
            <a:pPr marL="342900" lvl="1" indent="-342900" algn="just" defTabSz="457200">
              <a:buFont typeface="+mj-lt"/>
              <a:buAutoNum type="arabicPeriod"/>
            </a:pPr>
            <a:endParaRPr lang="en-IN" sz="2800" dirty="0"/>
          </a:p>
          <a:p>
            <a:pPr marL="342900" lvl="1" indent="-342900" algn="just" defTabSz="457200">
              <a:buFont typeface="+mj-lt"/>
              <a:buAutoNum type="arabicPeriod"/>
            </a:pPr>
            <a:r>
              <a:rPr lang="en-IN" sz="2800" dirty="0"/>
              <a:t>Do not have an algorithm to identify a pattern of interest. For e.g. In spam mail detection </a:t>
            </a:r>
          </a:p>
          <a:p>
            <a:pPr marL="342900" lvl="1" indent="-342900" algn="just" defTabSz="457200">
              <a:buFont typeface="+mj-lt"/>
              <a:buAutoNum type="arabicPeriod"/>
            </a:pPr>
            <a:endParaRPr lang="en-IN" sz="2800" dirty="0"/>
          </a:p>
          <a:p>
            <a:pPr marL="342900" lvl="1" indent="-342900" algn="just" defTabSz="457200">
              <a:buFont typeface="+mj-lt"/>
              <a:buAutoNum type="arabicPeriod"/>
            </a:pPr>
            <a:r>
              <a:rPr lang="en-IN" sz="2800" dirty="0"/>
              <a:t>Too complex and dynamic. For e.g. Weather forecasting</a:t>
            </a:r>
          </a:p>
          <a:p>
            <a:pPr marL="342900" lvl="1" indent="-342900" algn="just" defTabSz="457200">
              <a:buFont typeface="+mj-lt"/>
              <a:buAutoNum type="arabicPeriod"/>
            </a:pPr>
            <a:endParaRPr lang="en-IN" sz="2800" dirty="0"/>
          </a:p>
          <a:p>
            <a:pPr marL="342900" lvl="1" indent="-342900" algn="just" defTabSz="457200">
              <a:buFont typeface="+mj-lt"/>
              <a:buAutoNum type="arabicPeriod"/>
            </a:pPr>
            <a:r>
              <a:rPr lang="en-IN" sz="2800" dirty="0"/>
              <a:t>Too many permutations and combinations possible. For e.g. Genetic code mapping</a:t>
            </a:r>
          </a:p>
          <a:p>
            <a:pPr marL="342900" lvl="1" indent="-342900" algn="just" defTabSz="457200">
              <a:buFont typeface="+mj-lt"/>
              <a:buAutoNum type="arabicPeriod"/>
            </a:pPr>
            <a:endParaRPr lang="en-IN" sz="2800" dirty="0"/>
          </a:p>
          <a:p>
            <a:pPr marL="342900" lvl="1" indent="-342900" algn="just" defTabSz="457200">
              <a:buFont typeface="+mj-lt"/>
              <a:buAutoNum type="arabicPeriod"/>
            </a:pPr>
            <a:r>
              <a:rPr lang="en-IN" sz="2800" dirty="0"/>
              <a:t>No prior experience or knowledge. For e.g. </a:t>
            </a:r>
            <a:r>
              <a:rPr lang="en-IN" sz="2800" dirty="0" err="1"/>
              <a:t>Chandrayan</a:t>
            </a:r>
            <a:r>
              <a:rPr lang="en-IN" sz="2800" dirty="0"/>
              <a:t> 2</a:t>
            </a:r>
          </a:p>
          <a:p>
            <a:pPr marL="342900" lvl="1" indent="-342900" algn="just" defTabSz="457200">
              <a:buFont typeface="+mj-lt"/>
              <a:buAutoNum type="arabicPeriod"/>
            </a:pPr>
            <a:endParaRPr lang="en-IN" sz="2800" dirty="0"/>
          </a:p>
          <a:p>
            <a:pPr marL="342900" lvl="1" indent="-342900" algn="just" defTabSz="457200">
              <a:buFont typeface="+mj-lt"/>
              <a:buAutoNum type="arabicPeriod"/>
            </a:pPr>
            <a:r>
              <a:rPr lang="en-IN" sz="2800" dirty="0"/>
              <a:t>Patterns hidden in humongous data. For e.g. Recommendation system</a:t>
            </a:r>
          </a:p>
          <a:p>
            <a:endParaRPr lang="en-US" dirty="0"/>
          </a:p>
        </p:txBody>
      </p:sp>
    </p:spTree>
    <p:extLst>
      <p:ext uri="{BB962C8B-B14F-4D97-AF65-F5344CB8AC3E}">
        <p14:creationId xmlns:p14="http://schemas.microsoft.com/office/powerpoint/2010/main" val="2428777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1C74-5D77-44AF-8729-EC0081A8DF28}"/>
              </a:ext>
            </a:extLst>
          </p:cNvPr>
          <p:cNvSpPr>
            <a:spLocks noGrp="1"/>
          </p:cNvSpPr>
          <p:nvPr>
            <p:ph type="title"/>
          </p:nvPr>
        </p:nvSpPr>
        <p:spPr>
          <a:xfrm>
            <a:off x="838200" y="14140"/>
            <a:ext cx="10515600" cy="718957"/>
          </a:xfrm>
        </p:spPr>
        <p:txBody>
          <a:bodyPr/>
          <a:lstStyle/>
          <a:p>
            <a:pPr algn="ctr"/>
            <a:r>
              <a:rPr lang="en-IN" dirty="0"/>
              <a:t>Why &amp; When to Make Machines Learn</a:t>
            </a:r>
          </a:p>
        </p:txBody>
      </p:sp>
      <p:sp>
        <p:nvSpPr>
          <p:cNvPr id="3" name="Content Placeholder 2">
            <a:extLst>
              <a:ext uri="{FF2B5EF4-FFF2-40B4-BE49-F238E27FC236}">
                <a16:creationId xmlns:a16="http://schemas.microsoft.com/office/drawing/2014/main" id="{B525E17B-41FE-4009-912D-3309162A2CFD}"/>
              </a:ext>
            </a:extLst>
          </p:cNvPr>
          <p:cNvSpPr>
            <a:spLocks noGrp="1"/>
          </p:cNvSpPr>
          <p:nvPr>
            <p:ph idx="1"/>
          </p:nvPr>
        </p:nvSpPr>
        <p:spPr>
          <a:xfrm>
            <a:off x="188536" y="716438"/>
            <a:ext cx="12003464" cy="6004874"/>
          </a:xfrm>
        </p:spPr>
        <p:txBody>
          <a:bodyPr>
            <a:normAutofit/>
          </a:bodyPr>
          <a:lstStyle/>
          <a:p>
            <a:r>
              <a:rPr lang="en-IN" dirty="0"/>
              <a:t>Lack of human expertise- The very first scenario in which we want a machine to learn and take data-driven decisions, can be the domain where there is a lack of human expertise. The examples can be navigations in unknown territories or spatial planets.</a:t>
            </a:r>
          </a:p>
          <a:p>
            <a:r>
              <a:rPr lang="en-IN" dirty="0"/>
              <a:t>Dynamic scenarios- There are some scenarios which are dynamic in nature i.e. they keep changing over time. In case of these scenarios and </a:t>
            </a:r>
            <a:r>
              <a:rPr lang="en-IN" dirty="0" err="1"/>
              <a:t>behaviors</a:t>
            </a:r>
            <a:r>
              <a:rPr lang="en-IN" dirty="0"/>
              <a:t>, we want a machine to learn and take data-driven decisions. Some of the examples can be network connectivity and availability of infrastructure in an organization.</a:t>
            </a:r>
          </a:p>
          <a:p>
            <a:endParaRPr lang="en-IN" dirty="0"/>
          </a:p>
          <a:p>
            <a:r>
              <a:rPr lang="en-IN" dirty="0"/>
              <a:t>Difficulty in translating expertise into computational tasks- There can be various domains in which humans have their expertise,; however, they are unable to translate this expertise into computational tasks. In such circumstances we want machine learning. The examples can be the domains of speech recognition, cognitive tasks etc.</a:t>
            </a:r>
          </a:p>
          <a:p>
            <a:endParaRPr lang="en-IN" dirty="0"/>
          </a:p>
        </p:txBody>
      </p:sp>
    </p:spTree>
    <p:extLst>
      <p:ext uri="{BB962C8B-B14F-4D97-AF65-F5344CB8AC3E}">
        <p14:creationId xmlns:p14="http://schemas.microsoft.com/office/powerpoint/2010/main" val="4159553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C3A9-273A-4B26-B185-7736A43E58F8}"/>
              </a:ext>
            </a:extLst>
          </p:cNvPr>
          <p:cNvSpPr>
            <a:spLocks noGrp="1"/>
          </p:cNvSpPr>
          <p:nvPr>
            <p:ph type="title"/>
          </p:nvPr>
        </p:nvSpPr>
        <p:spPr>
          <a:xfrm>
            <a:off x="838200" y="365126"/>
            <a:ext cx="10515600" cy="652970"/>
          </a:xfrm>
        </p:spPr>
        <p:txBody>
          <a:bodyPr>
            <a:normAutofit fontScale="90000"/>
          </a:bodyPr>
          <a:lstStyle/>
          <a:p>
            <a:pPr algn="ctr"/>
            <a:r>
              <a:rPr lang="en-IN" dirty="0"/>
              <a:t>Machine Learning</a:t>
            </a:r>
          </a:p>
        </p:txBody>
      </p:sp>
      <p:sp>
        <p:nvSpPr>
          <p:cNvPr id="3" name="Content Placeholder 2">
            <a:extLst>
              <a:ext uri="{FF2B5EF4-FFF2-40B4-BE49-F238E27FC236}">
                <a16:creationId xmlns:a16="http://schemas.microsoft.com/office/drawing/2014/main" id="{BA692073-882A-41CB-8E89-202869F35277}"/>
              </a:ext>
            </a:extLst>
          </p:cNvPr>
          <p:cNvSpPr>
            <a:spLocks noGrp="1"/>
          </p:cNvSpPr>
          <p:nvPr>
            <p:ph idx="1"/>
          </p:nvPr>
        </p:nvSpPr>
        <p:spPr>
          <a:xfrm>
            <a:off x="395926" y="1018096"/>
            <a:ext cx="11472420" cy="5590094"/>
          </a:xfrm>
        </p:spPr>
        <p:txBody>
          <a:bodyPr>
            <a:normAutofit/>
          </a:bodyPr>
          <a:lstStyle/>
          <a:p>
            <a:r>
              <a:rPr lang="tr-TR" sz="3200" dirty="0">
                <a:solidFill>
                  <a:schemeClr val="tx2"/>
                </a:solidFill>
              </a:rPr>
              <a:t>Machine learning is programming computers to optimize a performance criterion using example data or past experience.</a:t>
            </a:r>
          </a:p>
          <a:p>
            <a:r>
              <a:rPr lang="tr-TR" sz="3200" dirty="0">
                <a:solidFill>
                  <a:schemeClr val="tx2"/>
                </a:solidFill>
              </a:rPr>
              <a:t>There is no need to “learn” to calculate payroll</a:t>
            </a:r>
          </a:p>
          <a:p>
            <a:r>
              <a:rPr lang="tr-TR" sz="3200" dirty="0">
                <a:solidFill>
                  <a:schemeClr val="tx2"/>
                </a:solidFill>
              </a:rPr>
              <a:t>Learning is used when:</a:t>
            </a:r>
          </a:p>
          <a:p>
            <a:pPr lvl="1"/>
            <a:r>
              <a:rPr lang="tr-TR" sz="3200" dirty="0">
                <a:solidFill>
                  <a:schemeClr val="tx2"/>
                </a:solidFill>
              </a:rPr>
              <a:t>Human expertise does not exist (navigating on Mars),</a:t>
            </a:r>
          </a:p>
          <a:p>
            <a:pPr lvl="1"/>
            <a:r>
              <a:rPr lang="tr-TR" sz="3200" dirty="0">
                <a:solidFill>
                  <a:schemeClr val="tx2"/>
                </a:solidFill>
              </a:rPr>
              <a:t>Humans are unable to explain their expertise (speech recognition)</a:t>
            </a:r>
          </a:p>
          <a:p>
            <a:pPr lvl="1"/>
            <a:r>
              <a:rPr lang="tr-TR" sz="3200" dirty="0">
                <a:solidFill>
                  <a:schemeClr val="tx2"/>
                </a:solidFill>
              </a:rPr>
              <a:t>Solution changes in time (routing on a computer network)</a:t>
            </a:r>
          </a:p>
          <a:p>
            <a:pPr lvl="1"/>
            <a:r>
              <a:rPr lang="tr-TR" sz="3200" dirty="0">
                <a:solidFill>
                  <a:schemeClr val="tx2"/>
                </a:solidFill>
              </a:rPr>
              <a:t>Solution needs to be adapted to particular cases (user biometrics)</a:t>
            </a:r>
          </a:p>
        </p:txBody>
      </p:sp>
    </p:spTree>
    <p:extLst>
      <p:ext uri="{BB962C8B-B14F-4D97-AF65-F5344CB8AC3E}">
        <p14:creationId xmlns:p14="http://schemas.microsoft.com/office/powerpoint/2010/main" val="111758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65F8-9079-4C63-8778-E546A8B12E7B}"/>
              </a:ext>
            </a:extLst>
          </p:cNvPr>
          <p:cNvSpPr>
            <a:spLocks noGrp="1"/>
          </p:cNvSpPr>
          <p:nvPr>
            <p:ph type="title"/>
          </p:nvPr>
        </p:nvSpPr>
        <p:spPr>
          <a:xfrm>
            <a:off x="838200" y="365126"/>
            <a:ext cx="10515600" cy="681250"/>
          </a:xfrm>
        </p:spPr>
        <p:txBody>
          <a:bodyPr>
            <a:normAutofit fontScale="90000"/>
          </a:bodyPr>
          <a:lstStyle/>
          <a:p>
            <a:pPr algn="ctr"/>
            <a:r>
              <a:rPr lang="tr-TR" dirty="0"/>
              <a:t>Data Mining</a:t>
            </a:r>
            <a:endParaRPr lang="en-IN" dirty="0"/>
          </a:p>
        </p:txBody>
      </p:sp>
      <p:sp>
        <p:nvSpPr>
          <p:cNvPr id="3" name="Content Placeholder 2">
            <a:extLst>
              <a:ext uri="{FF2B5EF4-FFF2-40B4-BE49-F238E27FC236}">
                <a16:creationId xmlns:a16="http://schemas.microsoft.com/office/drawing/2014/main" id="{86352E9F-2B3A-489D-A565-66F927A532CC}"/>
              </a:ext>
            </a:extLst>
          </p:cNvPr>
          <p:cNvSpPr>
            <a:spLocks noGrp="1"/>
          </p:cNvSpPr>
          <p:nvPr>
            <p:ph idx="1"/>
          </p:nvPr>
        </p:nvSpPr>
        <p:spPr>
          <a:xfrm>
            <a:off x="838200" y="1206630"/>
            <a:ext cx="10515600" cy="5401559"/>
          </a:xfrm>
        </p:spPr>
        <p:txBody>
          <a:bodyPr>
            <a:normAutofit/>
          </a:bodyPr>
          <a:lstStyle/>
          <a:p>
            <a:r>
              <a:rPr lang="tr-TR" sz="3200" dirty="0">
                <a:solidFill>
                  <a:schemeClr val="accent1"/>
                </a:solidFill>
              </a:rPr>
              <a:t>Retail:</a:t>
            </a:r>
            <a:r>
              <a:rPr lang="tr-TR" sz="3200" dirty="0"/>
              <a:t> </a:t>
            </a:r>
            <a:r>
              <a:rPr lang="tr-TR" sz="3200" dirty="0">
                <a:solidFill>
                  <a:schemeClr val="tx2"/>
                </a:solidFill>
              </a:rPr>
              <a:t>Market basket analysis, Customer relationship management (CRM)</a:t>
            </a:r>
          </a:p>
          <a:p>
            <a:r>
              <a:rPr lang="tr-TR" sz="3200" dirty="0">
                <a:solidFill>
                  <a:schemeClr val="accent1"/>
                </a:solidFill>
              </a:rPr>
              <a:t>Finance:</a:t>
            </a:r>
            <a:r>
              <a:rPr lang="tr-TR" sz="3200" dirty="0"/>
              <a:t> Credit scoring, fraud detection</a:t>
            </a:r>
          </a:p>
          <a:p>
            <a:r>
              <a:rPr lang="tr-TR" sz="3200" dirty="0">
                <a:solidFill>
                  <a:schemeClr val="accent1"/>
                </a:solidFill>
              </a:rPr>
              <a:t>Manufacturing: </a:t>
            </a:r>
            <a:r>
              <a:rPr lang="tr-TR" sz="3200" dirty="0"/>
              <a:t>Control, robotics, troubleshooting</a:t>
            </a:r>
          </a:p>
          <a:p>
            <a:r>
              <a:rPr lang="tr-TR" sz="3200" dirty="0">
                <a:solidFill>
                  <a:schemeClr val="accent1"/>
                </a:solidFill>
              </a:rPr>
              <a:t>Medicine: </a:t>
            </a:r>
            <a:r>
              <a:rPr lang="tr-TR" sz="3200" dirty="0"/>
              <a:t>Medical diagnosis</a:t>
            </a:r>
          </a:p>
          <a:p>
            <a:r>
              <a:rPr lang="tr-TR" sz="3200" dirty="0">
                <a:solidFill>
                  <a:schemeClr val="accent1"/>
                </a:solidFill>
              </a:rPr>
              <a:t>Telecommunications:</a:t>
            </a:r>
            <a:r>
              <a:rPr lang="tr-TR" sz="3200" dirty="0"/>
              <a:t> Spam filters, intrusion detection</a:t>
            </a:r>
          </a:p>
          <a:p>
            <a:r>
              <a:rPr lang="tr-TR" sz="3200" dirty="0">
                <a:solidFill>
                  <a:schemeClr val="accent1"/>
                </a:solidFill>
              </a:rPr>
              <a:t>Bioinformatics: </a:t>
            </a:r>
            <a:r>
              <a:rPr lang="tr-TR" sz="3200" dirty="0"/>
              <a:t>Motifs, alignment</a:t>
            </a:r>
          </a:p>
          <a:p>
            <a:r>
              <a:rPr lang="tr-TR" sz="3200" dirty="0">
                <a:solidFill>
                  <a:schemeClr val="accent1"/>
                </a:solidFill>
              </a:rPr>
              <a:t>Web mining: </a:t>
            </a:r>
            <a:r>
              <a:rPr lang="tr-TR" sz="3200" dirty="0"/>
              <a:t>Search engines</a:t>
            </a:r>
          </a:p>
        </p:txBody>
      </p:sp>
    </p:spTree>
    <p:extLst>
      <p:ext uri="{BB962C8B-B14F-4D97-AF65-F5344CB8AC3E}">
        <p14:creationId xmlns:p14="http://schemas.microsoft.com/office/powerpoint/2010/main" val="3249043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8A30-C9FC-433F-B02C-CFFC5CCB269C}"/>
              </a:ext>
            </a:extLst>
          </p:cNvPr>
          <p:cNvSpPr>
            <a:spLocks noGrp="1"/>
          </p:cNvSpPr>
          <p:nvPr>
            <p:ph type="title"/>
          </p:nvPr>
        </p:nvSpPr>
        <p:spPr>
          <a:xfrm>
            <a:off x="838200" y="365126"/>
            <a:ext cx="10515600" cy="822652"/>
          </a:xfrm>
        </p:spPr>
        <p:txBody>
          <a:bodyPr/>
          <a:lstStyle/>
          <a:p>
            <a:r>
              <a:rPr lang="tr-TR" dirty="0"/>
              <a:t>What is Machine Learning?</a:t>
            </a:r>
            <a:endParaRPr lang="en-IN" dirty="0"/>
          </a:p>
        </p:txBody>
      </p:sp>
      <p:sp>
        <p:nvSpPr>
          <p:cNvPr id="3" name="Content Placeholder 2">
            <a:extLst>
              <a:ext uri="{FF2B5EF4-FFF2-40B4-BE49-F238E27FC236}">
                <a16:creationId xmlns:a16="http://schemas.microsoft.com/office/drawing/2014/main" id="{C446FA7D-C9A9-45D8-9B37-8064DEA12DE6}"/>
              </a:ext>
            </a:extLst>
          </p:cNvPr>
          <p:cNvSpPr>
            <a:spLocks noGrp="1"/>
          </p:cNvSpPr>
          <p:nvPr>
            <p:ph idx="1"/>
          </p:nvPr>
        </p:nvSpPr>
        <p:spPr>
          <a:xfrm>
            <a:off x="838200" y="1187778"/>
            <a:ext cx="10515600" cy="4989185"/>
          </a:xfrm>
        </p:spPr>
        <p:txBody>
          <a:bodyPr>
            <a:normAutofit/>
          </a:bodyPr>
          <a:lstStyle/>
          <a:p>
            <a:r>
              <a:rPr lang="tr-TR" sz="3600" dirty="0"/>
              <a:t>Optimize a performance criterion using example data or past experience.</a:t>
            </a:r>
          </a:p>
          <a:p>
            <a:r>
              <a:rPr lang="tr-TR" sz="3600" dirty="0"/>
              <a:t>Role of Statistics: Inference from a sample</a:t>
            </a:r>
          </a:p>
          <a:p>
            <a:r>
              <a:rPr lang="tr-TR" sz="3600" dirty="0"/>
              <a:t>Role of Computer science: Efficient algorithms to</a:t>
            </a:r>
          </a:p>
          <a:p>
            <a:pPr lvl="1"/>
            <a:r>
              <a:rPr lang="tr-TR" sz="3600" dirty="0"/>
              <a:t>Solve the optimization problem</a:t>
            </a:r>
          </a:p>
          <a:p>
            <a:pPr lvl="1"/>
            <a:r>
              <a:rPr lang="tr-TR" sz="3600" dirty="0"/>
              <a:t>Representing and evaluating the model for inference</a:t>
            </a:r>
          </a:p>
        </p:txBody>
      </p:sp>
    </p:spTree>
    <p:extLst>
      <p:ext uri="{BB962C8B-B14F-4D97-AF65-F5344CB8AC3E}">
        <p14:creationId xmlns:p14="http://schemas.microsoft.com/office/powerpoint/2010/main" val="290760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tr-TR" dirty="0"/>
              <a:t>Classification: Applications</a:t>
            </a:r>
          </a:p>
        </p:txBody>
      </p:sp>
      <p:sp>
        <p:nvSpPr>
          <p:cNvPr id="10" name="Slide Number Placeholder 9"/>
          <p:cNvSpPr>
            <a:spLocks noGrp="1"/>
          </p:cNvSpPr>
          <p:nvPr>
            <p:ph type="sldNum" sz="quarter" idx="12"/>
          </p:nvPr>
        </p:nvSpPr>
        <p:spPr/>
        <p:txBody>
          <a:bodyPr>
            <a:normAutofit/>
          </a:bodyPr>
          <a:lstStyle/>
          <a:p>
            <a:fld id="{6DF4C409-C017-451C-B236-E185BBA6E0E4}" type="slidenum">
              <a:rPr lang="tr-TR" smtClean="0"/>
              <a:pPr/>
              <a:t>15</a:t>
            </a:fld>
            <a:endParaRPr lang="tr-TR" dirty="0"/>
          </a:p>
        </p:txBody>
      </p:sp>
      <p:sp>
        <p:nvSpPr>
          <p:cNvPr id="88067" name="Rectangle 3"/>
          <p:cNvSpPr>
            <a:spLocks noGrp="1" noChangeArrowheads="1"/>
          </p:cNvSpPr>
          <p:nvPr>
            <p:ph sz="quarter" idx="1"/>
          </p:nvPr>
        </p:nvSpPr>
        <p:spPr/>
        <p:txBody>
          <a:bodyPr>
            <a:normAutofit/>
          </a:bodyPr>
          <a:lstStyle/>
          <a:p>
            <a:pPr>
              <a:lnSpc>
                <a:spcPct val="90000"/>
              </a:lnSpc>
            </a:pPr>
            <a:r>
              <a:rPr lang="tr-TR" dirty="0"/>
              <a:t>Aka Pattern recognition</a:t>
            </a:r>
          </a:p>
          <a:p>
            <a:pPr>
              <a:lnSpc>
                <a:spcPct val="90000"/>
              </a:lnSpc>
            </a:pPr>
            <a:r>
              <a:rPr lang="tr-TR" dirty="0">
                <a:solidFill>
                  <a:schemeClr val="accent1"/>
                </a:solidFill>
              </a:rPr>
              <a:t>Face recognition: </a:t>
            </a:r>
            <a:r>
              <a:rPr lang="tr-TR" dirty="0"/>
              <a:t>Pose, lighting, occlusion (glasses, beard), make-up, hair style </a:t>
            </a:r>
          </a:p>
          <a:p>
            <a:pPr>
              <a:lnSpc>
                <a:spcPct val="90000"/>
              </a:lnSpc>
            </a:pPr>
            <a:r>
              <a:rPr lang="tr-TR" dirty="0">
                <a:solidFill>
                  <a:schemeClr val="accent1"/>
                </a:solidFill>
              </a:rPr>
              <a:t>Character recognition: </a:t>
            </a:r>
            <a:r>
              <a:rPr lang="tr-TR" dirty="0"/>
              <a:t>Different handwriting styles.</a:t>
            </a:r>
          </a:p>
          <a:p>
            <a:pPr>
              <a:lnSpc>
                <a:spcPct val="90000"/>
              </a:lnSpc>
            </a:pPr>
            <a:r>
              <a:rPr lang="tr-TR" dirty="0">
                <a:solidFill>
                  <a:schemeClr val="accent1"/>
                </a:solidFill>
              </a:rPr>
              <a:t>Speech recognition: </a:t>
            </a:r>
            <a:r>
              <a:rPr lang="tr-TR" dirty="0"/>
              <a:t>Temporal dependency. </a:t>
            </a:r>
          </a:p>
          <a:p>
            <a:pPr>
              <a:lnSpc>
                <a:spcPct val="90000"/>
              </a:lnSpc>
            </a:pPr>
            <a:r>
              <a:rPr lang="tr-TR" dirty="0">
                <a:solidFill>
                  <a:schemeClr val="accent1"/>
                </a:solidFill>
              </a:rPr>
              <a:t>Medical diagnosis: </a:t>
            </a:r>
            <a:r>
              <a:rPr lang="tr-TR" dirty="0"/>
              <a:t>From symptoms to illnesses</a:t>
            </a:r>
          </a:p>
          <a:p>
            <a:pPr>
              <a:lnSpc>
                <a:spcPct val="90000"/>
              </a:lnSpc>
            </a:pPr>
            <a:r>
              <a:rPr lang="tr-TR" dirty="0">
                <a:solidFill>
                  <a:schemeClr val="accent1"/>
                </a:solidFill>
              </a:rPr>
              <a:t>Biometrics: </a:t>
            </a:r>
            <a:r>
              <a:rPr lang="tr-TR" dirty="0"/>
              <a:t>Recognition/authentication using physical and/or behavioral characteristics: Face, iris, signature, etc</a:t>
            </a:r>
          </a:p>
          <a:p>
            <a:pPr>
              <a:lnSpc>
                <a:spcPct val="90000"/>
              </a:lnSpc>
            </a:pPr>
            <a:r>
              <a:rPr lang="tr-TR" dirty="0">
                <a:solidFill>
                  <a:schemeClr val="accent1"/>
                </a:solidFill>
              </a:rPr>
              <a:t>Outlier/novelty detection:</a:t>
            </a:r>
            <a:endParaRPr lang="tr-T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70F4-8D8D-441E-97AB-A65376F3923D}"/>
              </a:ext>
            </a:extLst>
          </p:cNvPr>
          <p:cNvSpPr>
            <a:spLocks noGrp="1"/>
          </p:cNvSpPr>
          <p:nvPr>
            <p:ph type="title"/>
          </p:nvPr>
        </p:nvSpPr>
        <p:spPr>
          <a:xfrm>
            <a:off x="838200" y="214297"/>
            <a:ext cx="10515600" cy="586982"/>
          </a:xfrm>
        </p:spPr>
        <p:txBody>
          <a:bodyPr>
            <a:normAutofit fontScale="90000"/>
          </a:bodyPr>
          <a:lstStyle/>
          <a:p>
            <a:pPr algn="ctr"/>
            <a:r>
              <a:rPr lang="en-IN" dirty="0"/>
              <a:t>Challenges in Machines Learning</a:t>
            </a:r>
          </a:p>
        </p:txBody>
      </p:sp>
      <p:sp>
        <p:nvSpPr>
          <p:cNvPr id="3" name="Content Placeholder 2">
            <a:extLst>
              <a:ext uri="{FF2B5EF4-FFF2-40B4-BE49-F238E27FC236}">
                <a16:creationId xmlns:a16="http://schemas.microsoft.com/office/drawing/2014/main" id="{BB768555-2BA0-4A31-869E-75D90F97B5F8}"/>
              </a:ext>
            </a:extLst>
          </p:cNvPr>
          <p:cNvSpPr>
            <a:spLocks noGrp="1"/>
          </p:cNvSpPr>
          <p:nvPr>
            <p:ph idx="1"/>
          </p:nvPr>
        </p:nvSpPr>
        <p:spPr>
          <a:xfrm>
            <a:off x="320511" y="801279"/>
            <a:ext cx="11613823" cy="5842424"/>
          </a:xfrm>
        </p:spPr>
        <p:txBody>
          <a:bodyPr>
            <a:normAutofit fontScale="92500" lnSpcReduction="20000"/>
          </a:bodyPr>
          <a:lstStyle/>
          <a:p>
            <a:r>
              <a:rPr lang="en-IN" b="1" dirty="0"/>
              <a:t>Quality of data</a:t>
            </a:r>
            <a:r>
              <a:rPr lang="en-IN" dirty="0"/>
              <a:t> − Having good-quality data for ML algorithms is one of the biggest challenges. Use of low-quality data leads to the problems related to data </a:t>
            </a:r>
            <a:r>
              <a:rPr lang="en-IN" dirty="0" err="1"/>
              <a:t>preprocessing</a:t>
            </a:r>
            <a:r>
              <a:rPr lang="en-IN" dirty="0"/>
              <a:t> and feature extraction.</a:t>
            </a:r>
          </a:p>
          <a:p>
            <a:r>
              <a:rPr lang="en-IN" b="1" dirty="0"/>
              <a:t>Time-Consuming task</a:t>
            </a:r>
            <a:r>
              <a:rPr lang="en-IN" dirty="0"/>
              <a:t> − Another challenge faced by ML models is the consumption of time especially for data acquisition, feature extraction and retrieval.</a:t>
            </a:r>
          </a:p>
          <a:p>
            <a:r>
              <a:rPr lang="en-IN" b="1" dirty="0"/>
              <a:t>Lack of specialist persons</a:t>
            </a:r>
            <a:r>
              <a:rPr lang="en-IN" dirty="0"/>
              <a:t> − As ML technology is still in its infancy stage, availability of expert resources is a tough job.</a:t>
            </a:r>
          </a:p>
          <a:p>
            <a:r>
              <a:rPr lang="en-IN" b="1" dirty="0"/>
              <a:t>No clear objective for formulating business problems</a:t>
            </a:r>
            <a:r>
              <a:rPr lang="en-IN" dirty="0"/>
              <a:t> − Having no clear objective and well-defined goal for business problems is another key challenge for ML because this technology is not that mature yet.</a:t>
            </a:r>
          </a:p>
          <a:p>
            <a:r>
              <a:rPr lang="en-IN" b="1" dirty="0"/>
              <a:t>Issue of overfitting &amp; underfitting</a:t>
            </a:r>
            <a:r>
              <a:rPr lang="en-IN" dirty="0"/>
              <a:t> − If the model is overfitting or underfitting, it cannot be represented well for the problem.</a:t>
            </a:r>
          </a:p>
          <a:p>
            <a:r>
              <a:rPr lang="en-IN" b="1" dirty="0"/>
              <a:t>Curse of dimensionality</a:t>
            </a:r>
            <a:r>
              <a:rPr lang="en-IN" dirty="0"/>
              <a:t> − Another challenge ML model faces is too many features of data points. This can be a real hindrance.</a:t>
            </a:r>
          </a:p>
          <a:p>
            <a:r>
              <a:rPr lang="en-IN" b="1" dirty="0"/>
              <a:t>Difficulty in deployment</a:t>
            </a:r>
            <a:r>
              <a:rPr lang="en-IN" dirty="0"/>
              <a:t> − Complexity of the ML model makes it quite difficult to be deployed in real life.</a:t>
            </a:r>
          </a:p>
        </p:txBody>
      </p:sp>
    </p:spTree>
    <p:extLst>
      <p:ext uri="{BB962C8B-B14F-4D97-AF65-F5344CB8AC3E}">
        <p14:creationId xmlns:p14="http://schemas.microsoft.com/office/powerpoint/2010/main" val="4184256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3DF8-A144-40FA-85CB-2C36DA33A368}"/>
              </a:ext>
            </a:extLst>
          </p:cNvPr>
          <p:cNvSpPr>
            <a:spLocks noGrp="1"/>
          </p:cNvSpPr>
          <p:nvPr>
            <p:ph type="title"/>
          </p:nvPr>
        </p:nvSpPr>
        <p:spPr>
          <a:xfrm>
            <a:off x="838200" y="155542"/>
            <a:ext cx="10515600" cy="492714"/>
          </a:xfrm>
        </p:spPr>
        <p:txBody>
          <a:bodyPr>
            <a:normAutofit fontScale="90000"/>
          </a:bodyPr>
          <a:lstStyle/>
          <a:p>
            <a:pPr algn="ctr"/>
            <a:r>
              <a:rPr lang="en-IN" dirty="0"/>
              <a:t>Applications of Machines Learning</a:t>
            </a:r>
          </a:p>
        </p:txBody>
      </p:sp>
      <p:sp>
        <p:nvSpPr>
          <p:cNvPr id="3" name="Content Placeholder 2">
            <a:extLst>
              <a:ext uri="{FF2B5EF4-FFF2-40B4-BE49-F238E27FC236}">
                <a16:creationId xmlns:a16="http://schemas.microsoft.com/office/drawing/2014/main" id="{9F62E8D3-9C68-4131-A9D5-E35ED5085894}"/>
              </a:ext>
            </a:extLst>
          </p:cNvPr>
          <p:cNvSpPr>
            <a:spLocks noGrp="1"/>
          </p:cNvSpPr>
          <p:nvPr>
            <p:ph idx="1"/>
          </p:nvPr>
        </p:nvSpPr>
        <p:spPr>
          <a:xfrm>
            <a:off x="838200" y="857840"/>
            <a:ext cx="10515600" cy="5844618"/>
          </a:xfrm>
        </p:spPr>
        <p:txBody>
          <a:bodyPr>
            <a:normAutofit fontScale="92500" lnSpcReduction="20000"/>
          </a:bodyPr>
          <a:lstStyle/>
          <a:p>
            <a:r>
              <a:rPr lang="en-IN" dirty="0"/>
              <a:t>Emotion analysis</a:t>
            </a:r>
          </a:p>
          <a:p>
            <a:r>
              <a:rPr lang="en-IN" dirty="0"/>
              <a:t>Sentiment analysis</a:t>
            </a:r>
          </a:p>
          <a:p>
            <a:r>
              <a:rPr lang="en-IN" dirty="0"/>
              <a:t>Error detection and prevention</a:t>
            </a:r>
          </a:p>
          <a:p>
            <a:r>
              <a:rPr lang="en-IN" dirty="0"/>
              <a:t>Weather forecasting and prediction</a:t>
            </a:r>
          </a:p>
          <a:p>
            <a:r>
              <a:rPr lang="en-IN" dirty="0"/>
              <a:t>Stock market analysis and forecasting</a:t>
            </a:r>
          </a:p>
          <a:p>
            <a:r>
              <a:rPr lang="en-IN" dirty="0"/>
              <a:t>Speech synthesis</a:t>
            </a:r>
          </a:p>
          <a:p>
            <a:r>
              <a:rPr lang="en-IN" dirty="0"/>
              <a:t>Speech recognition</a:t>
            </a:r>
          </a:p>
          <a:p>
            <a:r>
              <a:rPr lang="en-IN" dirty="0"/>
              <a:t>Customer segmentation</a:t>
            </a:r>
          </a:p>
          <a:p>
            <a:r>
              <a:rPr lang="en-IN" dirty="0"/>
              <a:t>Object recognition</a:t>
            </a:r>
          </a:p>
          <a:p>
            <a:r>
              <a:rPr lang="en-IN" dirty="0"/>
              <a:t>Fraud detection</a:t>
            </a:r>
          </a:p>
          <a:p>
            <a:r>
              <a:rPr lang="en-IN" dirty="0"/>
              <a:t>Fraud prevention</a:t>
            </a:r>
          </a:p>
          <a:p>
            <a:r>
              <a:rPr lang="en-IN" dirty="0"/>
              <a:t>Recommendation of products to customer in online shopping.</a:t>
            </a:r>
          </a:p>
          <a:p>
            <a:r>
              <a:rPr lang="en-IN" dirty="0"/>
              <a:t>Dynamic pricing models / strategies</a:t>
            </a:r>
          </a:p>
          <a:p>
            <a:r>
              <a:rPr lang="en-IN" dirty="0"/>
              <a:t>Email spam filtering</a:t>
            </a:r>
          </a:p>
          <a:p>
            <a:pPr marL="0" indent="0">
              <a:buNone/>
            </a:pPr>
            <a:endParaRPr lang="en-IN" dirty="0"/>
          </a:p>
        </p:txBody>
      </p:sp>
    </p:spTree>
    <p:extLst>
      <p:ext uri="{BB962C8B-B14F-4D97-AF65-F5344CB8AC3E}">
        <p14:creationId xmlns:p14="http://schemas.microsoft.com/office/powerpoint/2010/main" val="811954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C0DAA0-AAC5-4A65-A1E8-C355AE786C4D}"/>
              </a:ext>
            </a:extLst>
          </p:cNvPr>
          <p:cNvPicPr>
            <a:picLocks noGrp="1" noChangeAspect="1"/>
          </p:cNvPicPr>
          <p:nvPr>
            <p:ph idx="1"/>
          </p:nvPr>
        </p:nvPicPr>
        <p:blipFill>
          <a:blip r:embed="rId2"/>
          <a:stretch>
            <a:fillRect/>
          </a:stretch>
        </p:blipFill>
        <p:spPr>
          <a:xfrm>
            <a:off x="1451729" y="10391"/>
            <a:ext cx="9142580" cy="6729774"/>
          </a:xfrm>
          <a:prstGeom prst="rect">
            <a:avLst/>
          </a:prstGeom>
        </p:spPr>
      </p:pic>
    </p:spTree>
    <p:extLst>
      <p:ext uri="{BB962C8B-B14F-4D97-AF65-F5344CB8AC3E}">
        <p14:creationId xmlns:p14="http://schemas.microsoft.com/office/powerpoint/2010/main" val="2329197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422662" y="124120"/>
            <a:ext cx="9144000" cy="499620"/>
          </a:xfrm>
        </p:spPr>
        <p:txBody>
          <a:bodyPr>
            <a:noAutofit/>
          </a:bodyPr>
          <a:lstStyle/>
          <a:p>
            <a:r>
              <a:rPr lang="en-US" sz="3200" dirty="0"/>
              <a:t>Machine Learning</a:t>
            </a:r>
          </a:p>
        </p:txBody>
      </p:sp>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377072" y="623741"/>
            <a:ext cx="11038788" cy="5918462"/>
          </a:xfrm>
        </p:spPr>
        <p:txBody>
          <a:bodyPr>
            <a:normAutofit/>
          </a:bodyPr>
          <a:lstStyle/>
          <a:p>
            <a:pPr algn="l"/>
            <a:r>
              <a:rPr lang="en-IN" sz="2800" dirty="0"/>
              <a:t>Machine learning happens in mathematical space / feature space</a:t>
            </a:r>
          </a:p>
          <a:p>
            <a:pPr marL="342900" indent="-342900" algn="l">
              <a:buFont typeface="+mj-lt"/>
              <a:buAutoNum type="arabicPeriod"/>
            </a:pPr>
            <a:r>
              <a:rPr lang="en-IN" sz="2800" dirty="0"/>
              <a:t>A data set representing the real world, is a  collection attributes that define an entity </a:t>
            </a:r>
          </a:p>
          <a:p>
            <a:pPr marL="342900" indent="-342900" algn="l">
              <a:buFont typeface="+mj-lt"/>
              <a:buAutoNum type="arabicPeriod"/>
            </a:pPr>
            <a:r>
              <a:rPr lang="en-IN" sz="2800" dirty="0"/>
              <a:t>Each entity is represented as one record / line in the data set </a:t>
            </a:r>
          </a:p>
          <a:p>
            <a:pPr algn="l"/>
            <a:endParaRPr lang="en-US" sz="2800" dirty="0"/>
          </a:p>
        </p:txBody>
      </p:sp>
      <p:pic>
        <p:nvPicPr>
          <p:cNvPr id="4" name="Picture 2">
            <a:extLst>
              <a:ext uri="{FF2B5EF4-FFF2-40B4-BE49-F238E27FC236}">
                <a16:creationId xmlns:a16="http://schemas.microsoft.com/office/drawing/2014/main" id="{CB5A92F4-A71D-4BDF-A7F4-1BDB2F7FB9A9}"/>
              </a:ext>
            </a:extLst>
          </p:cNvPr>
          <p:cNvPicPr>
            <a:picLocks noChangeAspect="1" noChangeArrowheads="1"/>
          </p:cNvPicPr>
          <p:nvPr/>
        </p:nvPicPr>
        <p:blipFill>
          <a:blip r:embed="rId2" cstate="print"/>
          <a:srcRect/>
          <a:stretch>
            <a:fillRect/>
          </a:stretch>
        </p:blipFill>
        <p:spPr bwMode="auto">
          <a:xfrm>
            <a:off x="1913641" y="2597691"/>
            <a:ext cx="8842343" cy="3948209"/>
          </a:xfrm>
          <a:prstGeom prst="rect">
            <a:avLst/>
          </a:prstGeom>
          <a:noFill/>
          <a:ln w="9525">
            <a:noFill/>
            <a:miter lim="800000"/>
            <a:headEnd/>
            <a:tailEnd/>
          </a:ln>
        </p:spPr>
      </p:pic>
    </p:spTree>
    <p:extLst>
      <p:ext uri="{BB962C8B-B14F-4D97-AF65-F5344CB8AC3E}">
        <p14:creationId xmlns:p14="http://schemas.microsoft.com/office/powerpoint/2010/main" val="227535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524000" y="216817"/>
            <a:ext cx="9144000" cy="499620"/>
          </a:xfrm>
        </p:spPr>
        <p:txBody>
          <a:bodyPr>
            <a:noAutofit/>
          </a:bodyPr>
          <a:lstStyle/>
          <a:p>
            <a:r>
              <a:rPr lang="en-US" sz="3200" dirty="0"/>
              <a:t>Machine Learning</a:t>
            </a:r>
          </a:p>
        </p:txBody>
      </p:sp>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433633" y="815418"/>
            <a:ext cx="11233608" cy="5825765"/>
          </a:xfrm>
        </p:spPr>
        <p:txBody>
          <a:bodyPr>
            <a:normAutofit/>
          </a:bodyPr>
          <a:lstStyle/>
          <a:p>
            <a:pPr marL="342900" indent="-342900" algn="just">
              <a:buFont typeface="+mj-lt"/>
              <a:buAutoNum type="arabicPeriod"/>
            </a:pPr>
            <a:r>
              <a:rPr lang="en-IN" dirty="0"/>
              <a:t>Part of a larger discipline called Data Science</a:t>
            </a:r>
          </a:p>
          <a:p>
            <a:pPr marL="342900" indent="-342900" algn="just">
              <a:buFont typeface="+mj-lt"/>
              <a:buAutoNum type="arabicPeriod"/>
            </a:pPr>
            <a:r>
              <a:rPr lang="en-IN" dirty="0"/>
              <a:t>Machine learning is a growing technology which enables computers to learn automatically from past data. Machine learning uses various algorithms for </a:t>
            </a:r>
            <a:r>
              <a:rPr lang="en-IN" b="1" dirty="0"/>
              <a:t>building mathematical models and making predictions using historical data or information.</a:t>
            </a:r>
          </a:p>
          <a:p>
            <a:pPr marL="342900" indent="-342900" algn="just">
              <a:buFont typeface="+mj-lt"/>
              <a:buAutoNum type="arabicPeriod"/>
            </a:pPr>
            <a:r>
              <a:rPr lang="en-IN" dirty="0"/>
              <a:t>Ex- </a:t>
            </a:r>
            <a:r>
              <a:rPr lang="en-IN" b="1" dirty="0"/>
              <a:t>Image recognition</a:t>
            </a:r>
            <a:r>
              <a:rPr lang="en-IN" dirty="0"/>
              <a:t>, </a:t>
            </a:r>
            <a:r>
              <a:rPr lang="en-IN" b="1" dirty="0"/>
              <a:t>speech recognition</a:t>
            </a:r>
            <a:r>
              <a:rPr lang="en-IN" dirty="0"/>
              <a:t>, </a:t>
            </a:r>
            <a:r>
              <a:rPr lang="en-IN" b="1" dirty="0"/>
              <a:t>email filtering</a:t>
            </a:r>
            <a:r>
              <a:rPr lang="en-IN" dirty="0"/>
              <a:t>, </a:t>
            </a:r>
            <a:r>
              <a:rPr lang="en-IN" b="1" dirty="0"/>
              <a:t>Facebook auto-tagging</a:t>
            </a:r>
            <a:r>
              <a:rPr lang="en-IN" dirty="0"/>
              <a:t>, </a:t>
            </a:r>
            <a:r>
              <a:rPr lang="en-IN" b="1" dirty="0"/>
              <a:t>recommender system</a:t>
            </a:r>
            <a:r>
              <a:rPr lang="en-IN" dirty="0"/>
              <a:t>, and many more</a:t>
            </a:r>
          </a:p>
          <a:p>
            <a:pPr marL="342900" indent="-342900" algn="just">
              <a:buFont typeface="+mj-lt"/>
              <a:buAutoNum type="arabicPeriod"/>
            </a:pPr>
            <a:r>
              <a:rPr lang="en-IN" dirty="0"/>
              <a:t>Data science is  the process  of applying science and domain expertise to data to extract useful information  from data. </a:t>
            </a:r>
          </a:p>
          <a:p>
            <a:pPr marL="342900" indent="-342900" algn="just">
              <a:buFont typeface="+mj-lt"/>
              <a:buAutoNum type="arabicPeriod"/>
            </a:pPr>
            <a:r>
              <a:rPr lang="en-IN" dirty="0"/>
              <a:t>Application of all the statistical and mathematical tools and techniques to extract the useful information from data.</a:t>
            </a:r>
          </a:p>
          <a:p>
            <a:pPr marL="342900" indent="-342900" algn="just">
              <a:buFont typeface="+mj-lt"/>
              <a:buAutoNum type="arabicPeriod"/>
            </a:pPr>
            <a:r>
              <a:rPr lang="en-IN" dirty="0"/>
              <a:t>“[Machine Learning is the] field of study that gives computers the ability to learn without being explicitly programmed.” Arthur Samuel 1959:</a:t>
            </a:r>
          </a:p>
          <a:p>
            <a:pPr marL="342900" indent="-342900" algn="just">
              <a:buFont typeface="+mj-lt"/>
              <a:buAutoNum type="arabicPeriod"/>
            </a:pPr>
            <a:r>
              <a:rPr lang="en-IN" dirty="0"/>
              <a:t>To make decisions, based on data, with efficiency and scale</a:t>
            </a:r>
            <a:endParaRPr lang="en-US" dirty="0"/>
          </a:p>
        </p:txBody>
      </p:sp>
    </p:spTree>
    <p:extLst>
      <p:ext uri="{BB962C8B-B14F-4D97-AF65-F5344CB8AC3E}">
        <p14:creationId xmlns:p14="http://schemas.microsoft.com/office/powerpoint/2010/main" val="2932735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BFC6-D41D-4A4D-873B-4BB770EAD3E9}"/>
              </a:ext>
            </a:extLst>
          </p:cNvPr>
          <p:cNvSpPr>
            <a:spLocks noGrp="1"/>
          </p:cNvSpPr>
          <p:nvPr>
            <p:ph type="title"/>
          </p:nvPr>
        </p:nvSpPr>
        <p:spPr>
          <a:xfrm>
            <a:off x="838199" y="-4714"/>
            <a:ext cx="10515600" cy="690677"/>
          </a:xfrm>
        </p:spPr>
        <p:txBody>
          <a:bodyPr>
            <a:normAutofit fontScale="90000"/>
          </a:bodyPr>
          <a:lstStyle/>
          <a:p>
            <a:pPr algn="ctr"/>
            <a:r>
              <a:rPr lang="en-IN" dirty="0"/>
              <a:t>Machine Learning</a:t>
            </a:r>
          </a:p>
        </p:txBody>
      </p:sp>
      <p:sp>
        <p:nvSpPr>
          <p:cNvPr id="3" name="Content Placeholder 2">
            <a:extLst>
              <a:ext uri="{FF2B5EF4-FFF2-40B4-BE49-F238E27FC236}">
                <a16:creationId xmlns:a16="http://schemas.microsoft.com/office/drawing/2014/main" id="{F390A0C4-1AA6-45D9-A59B-479E065CE17B}"/>
              </a:ext>
            </a:extLst>
          </p:cNvPr>
          <p:cNvSpPr>
            <a:spLocks noGrp="1"/>
          </p:cNvSpPr>
          <p:nvPr>
            <p:ph idx="1"/>
          </p:nvPr>
        </p:nvSpPr>
        <p:spPr>
          <a:xfrm>
            <a:off x="838199" y="846219"/>
            <a:ext cx="10681355" cy="5856239"/>
          </a:xfrm>
        </p:spPr>
        <p:txBody>
          <a:bodyPr>
            <a:normAutofit lnSpcReduction="10000"/>
          </a:bodyPr>
          <a:lstStyle/>
          <a:p>
            <a:pPr marL="742950" lvl="1" indent="-285750">
              <a:buFont typeface="Wingdings" panose="05000000000000000000" pitchFamily="2" charset="2"/>
              <a:buChar char="q"/>
            </a:pPr>
            <a:r>
              <a:rPr lang="en-US" b="1" dirty="0"/>
              <a:t>Model:</a:t>
            </a:r>
            <a:r>
              <a:rPr lang="en-US" dirty="0"/>
              <a:t> A model is a </a:t>
            </a:r>
            <a:r>
              <a:rPr lang="en-US" b="1" dirty="0"/>
              <a:t>specific representation</a:t>
            </a:r>
            <a:r>
              <a:rPr lang="en-US" dirty="0"/>
              <a:t> learned from data by applying some machine learning algorithm. A model is also called </a:t>
            </a:r>
            <a:r>
              <a:rPr lang="en-US" b="1" dirty="0"/>
              <a:t>hypothesis</a:t>
            </a:r>
            <a:r>
              <a:rPr lang="en-US" dirty="0"/>
              <a:t>.</a:t>
            </a:r>
          </a:p>
          <a:p>
            <a:pPr lvl="1"/>
            <a:endParaRPr lang="en-US" dirty="0"/>
          </a:p>
          <a:p>
            <a:pPr marL="742950" lvl="1" indent="-285750">
              <a:buFont typeface="Wingdings" panose="05000000000000000000" pitchFamily="2" charset="2"/>
              <a:buChar char="q"/>
            </a:pPr>
            <a:r>
              <a:rPr lang="en-US" b="1" dirty="0"/>
              <a:t>Feature:</a:t>
            </a:r>
            <a:r>
              <a:rPr lang="en-US" dirty="0"/>
              <a:t> A feature is an individual measurable property of our data. A set of numeric features can be conveniently described by a </a:t>
            </a:r>
            <a:r>
              <a:rPr lang="en-US" b="1" dirty="0"/>
              <a:t>feature vector</a:t>
            </a:r>
            <a:r>
              <a:rPr lang="en-US" dirty="0"/>
              <a:t>. Feature vectors are fed as input to the model. For example, in order to predict a fruit, there may be features like color, smell, taste, </a:t>
            </a:r>
            <a:r>
              <a:rPr lang="en-US" b="1" dirty="0"/>
              <a:t>etc.</a:t>
            </a:r>
            <a:r>
              <a:rPr lang="en-US" dirty="0"/>
              <a:t> </a:t>
            </a:r>
          </a:p>
          <a:p>
            <a:pPr lvl="1"/>
            <a:endParaRPr lang="en-US" dirty="0"/>
          </a:p>
          <a:p>
            <a:pPr marL="742950" lvl="1" indent="-285750">
              <a:buFont typeface="Wingdings" panose="05000000000000000000" pitchFamily="2" charset="2"/>
              <a:buChar char="q"/>
            </a:pPr>
            <a:r>
              <a:rPr lang="en-US" b="1" dirty="0"/>
              <a:t>Target(Label): </a:t>
            </a:r>
            <a:r>
              <a:rPr lang="en-US" dirty="0"/>
              <a:t>A target variable or label is the value to be predicted by our model. For the fruit example discussed in the features section, the label with each set of input would be the name of the fruit like apple, orange, banana, etc.</a:t>
            </a:r>
          </a:p>
          <a:p>
            <a:pPr marL="742950" lvl="1" indent="-285750" fontAlgn="base">
              <a:buFont typeface="Wingdings" panose="05000000000000000000" pitchFamily="2" charset="2"/>
              <a:buChar char="q"/>
            </a:pPr>
            <a:r>
              <a:rPr lang="en-US" b="1" dirty="0"/>
              <a:t>Training:</a:t>
            </a:r>
            <a:r>
              <a:rPr lang="en-US" dirty="0"/>
              <a:t> The idea is to give a set of inputs(features) and it’s expected outputs(labels), so after training, we will have a model (hypothesis) that will then map new data to one of the categories trained on.</a:t>
            </a:r>
          </a:p>
          <a:p>
            <a:pPr lvl="1" fontAlgn="base"/>
            <a:endParaRPr lang="en-US" dirty="0"/>
          </a:p>
          <a:p>
            <a:pPr marL="742950" lvl="1" indent="-285750" fontAlgn="base">
              <a:buFont typeface="Wingdings" panose="05000000000000000000" pitchFamily="2" charset="2"/>
              <a:buChar char="q"/>
            </a:pPr>
            <a:r>
              <a:rPr lang="en-US" b="1" dirty="0"/>
              <a:t>Prediction:</a:t>
            </a:r>
            <a:r>
              <a:rPr lang="en-US" dirty="0"/>
              <a:t> Once our model is ready, it can be fed a set of inputs to which it will provide a predicted output(label).</a:t>
            </a:r>
          </a:p>
        </p:txBody>
      </p:sp>
    </p:spTree>
    <p:extLst>
      <p:ext uri="{BB962C8B-B14F-4D97-AF65-F5344CB8AC3E}">
        <p14:creationId xmlns:p14="http://schemas.microsoft.com/office/powerpoint/2010/main" val="2374777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A20C962F-121D-4E16-A0A5-9FF3A55104BC}"/>
              </a:ext>
            </a:extLst>
          </p:cNvPr>
          <p:cNvSpPr/>
          <p:nvPr/>
        </p:nvSpPr>
        <p:spPr>
          <a:xfrm>
            <a:off x="8839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Prediction</a:t>
            </a:r>
          </a:p>
        </p:txBody>
      </p:sp>
      <p:sp>
        <p:nvSpPr>
          <p:cNvPr id="55299" name="Title 1">
            <a:extLst>
              <a:ext uri="{FF2B5EF4-FFF2-40B4-BE49-F238E27FC236}">
                <a16:creationId xmlns:a16="http://schemas.microsoft.com/office/drawing/2014/main" id="{28F2B8C6-002C-42E9-844B-3653DCE0173D}"/>
              </a:ext>
            </a:extLst>
          </p:cNvPr>
          <p:cNvSpPr>
            <a:spLocks noGrp="1" noChangeArrowheads="1"/>
          </p:cNvSpPr>
          <p:nvPr>
            <p:ph type="title"/>
          </p:nvPr>
        </p:nvSpPr>
        <p:spPr>
          <a:xfrm>
            <a:off x="1981200" y="1"/>
            <a:ext cx="8229600" cy="792163"/>
          </a:xfrm>
        </p:spPr>
        <p:txBody>
          <a:bodyPr/>
          <a:lstStyle/>
          <a:p>
            <a:r>
              <a:rPr lang="en-US" altLang="en-US"/>
              <a:t>Steps</a:t>
            </a:r>
          </a:p>
        </p:txBody>
      </p:sp>
      <p:sp>
        <p:nvSpPr>
          <p:cNvPr id="10" name="Rounded Rectangle 9">
            <a:extLst>
              <a:ext uri="{FF2B5EF4-FFF2-40B4-BE49-F238E27FC236}">
                <a16:creationId xmlns:a16="http://schemas.microsoft.com/office/drawing/2014/main" id="{15A2DECF-B4E6-41F9-B18C-AE4A1EF6880F}"/>
              </a:ext>
            </a:extLst>
          </p:cNvPr>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 Labels</a:t>
            </a:r>
          </a:p>
        </p:txBody>
      </p:sp>
      <p:grpSp>
        <p:nvGrpSpPr>
          <p:cNvPr id="55301" name="Group 12">
            <a:extLst>
              <a:ext uri="{FF2B5EF4-FFF2-40B4-BE49-F238E27FC236}">
                <a16:creationId xmlns:a16="http://schemas.microsoft.com/office/drawing/2014/main" id="{B6393791-A3B8-4068-B50A-8D60F61B6FAF}"/>
              </a:ext>
            </a:extLst>
          </p:cNvPr>
          <p:cNvGrpSpPr>
            <a:grpSpLocks/>
          </p:cNvGrpSpPr>
          <p:nvPr/>
        </p:nvGrpSpPr>
        <p:grpSpPr bwMode="auto">
          <a:xfrm>
            <a:off x="1600200" y="1570038"/>
            <a:ext cx="2438400" cy="3078162"/>
            <a:chOff x="228600" y="1417320"/>
            <a:chExt cx="2438400" cy="2849880"/>
          </a:xfrm>
        </p:grpSpPr>
        <p:sp>
          <p:nvSpPr>
            <p:cNvPr id="55320" name="TextBox 7">
              <a:extLst>
                <a:ext uri="{FF2B5EF4-FFF2-40B4-BE49-F238E27FC236}">
                  <a16:creationId xmlns:a16="http://schemas.microsoft.com/office/drawing/2014/main" id="{8D82375F-B7D9-42D9-A001-1D89E36B2AAB}"/>
                </a:ext>
              </a:extLst>
            </p:cNvPr>
            <p:cNvSpPr txBox="1">
              <a:spLocks noChangeArrowheads="1"/>
            </p:cNvSpPr>
            <p:nvPr/>
          </p:nvSpPr>
          <p:spPr bwMode="auto">
            <a:xfrm>
              <a:off x="533400" y="1417320"/>
              <a:ext cx="1828800" cy="76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Training Images</a:t>
              </a:r>
            </a:p>
          </p:txBody>
        </p:sp>
        <p:sp>
          <p:nvSpPr>
            <p:cNvPr id="11" name="Rounded Rectangle 10">
              <a:extLst>
                <a:ext uri="{FF2B5EF4-FFF2-40B4-BE49-F238E27FC236}">
                  <a16:creationId xmlns:a16="http://schemas.microsoft.com/office/drawing/2014/main" id="{E90C691B-1CB8-436B-83B1-A1DC9BD79D71}"/>
                </a:ext>
              </a:extLst>
            </p:cNvPr>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solidFill>
                  <a:srgbClr val="000000"/>
                </a:solidFill>
              </a:endParaRPr>
            </a:p>
          </p:txBody>
        </p:sp>
      </p:grpSp>
      <p:sp>
        <p:nvSpPr>
          <p:cNvPr id="12" name="Rounded Rectangle 11">
            <a:extLst>
              <a:ext uri="{FF2B5EF4-FFF2-40B4-BE49-F238E27FC236}">
                <a16:creationId xmlns:a16="http://schemas.microsoft.com/office/drawing/2014/main" id="{B858DD89-F13A-4026-BCEF-2B4ADF34D885}"/>
              </a:ext>
            </a:extLst>
          </p:cNvPr>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a:t>
            </a:r>
          </a:p>
        </p:txBody>
      </p:sp>
      <p:sp>
        <p:nvSpPr>
          <p:cNvPr id="55303" name="TextBox 13">
            <a:extLst>
              <a:ext uri="{FF2B5EF4-FFF2-40B4-BE49-F238E27FC236}">
                <a16:creationId xmlns:a16="http://schemas.microsoft.com/office/drawing/2014/main" id="{82A222DD-61F6-4289-8B82-F5C886D7A41A}"/>
              </a:ext>
            </a:extLst>
          </p:cNvPr>
          <p:cNvSpPr txBox="1">
            <a:spLocks noChangeArrowheads="1"/>
          </p:cNvSpPr>
          <p:nvPr/>
        </p:nvSpPr>
        <p:spPr bwMode="auto">
          <a:xfrm>
            <a:off x="2076450" y="838201"/>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Training</a:t>
            </a:r>
          </a:p>
        </p:txBody>
      </p:sp>
      <p:sp>
        <p:nvSpPr>
          <p:cNvPr id="15" name="Rounded Rectangle 14">
            <a:extLst>
              <a:ext uri="{FF2B5EF4-FFF2-40B4-BE49-F238E27FC236}">
                <a16:creationId xmlns:a16="http://schemas.microsoft.com/office/drawing/2014/main" id="{A6476E3C-3C25-4EB8-B700-3DC55044FEF9}"/>
              </a:ext>
            </a:extLst>
          </p:cNvPr>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Image Features</a:t>
            </a:r>
          </a:p>
        </p:txBody>
      </p:sp>
      <p:sp>
        <p:nvSpPr>
          <p:cNvPr id="16" name="Right Arrow 15">
            <a:extLst>
              <a:ext uri="{FF2B5EF4-FFF2-40B4-BE49-F238E27FC236}">
                <a16:creationId xmlns:a16="http://schemas.microsoft.com/office/drawing/2014/main" id="{78A4FEA4-C854-42E0-9930-DC42CA052C7C}"/>
              </a:ext>
            </a:extLst>
          </p:cNvPr>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7" name="Right Arrow 16">
            <a:extLst>
              <a:ext uri="{FF2B5EF4-FFF2-40B4-BE49-F238E27FC236}">
                <a16:creationId xmlns:a16="http://schemas.microsoft.com/office/drawing/2014/main" id="{46397E36-A8C4-43A5-94DD-DA9A65C80D86}"/>
              </a:ext>
            </a:extLst>
          </p:cNvPr>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8" name="Right Arrow 17">
            <a:extLst>
              <a:ext uri="{FF2B5EF4-FFF2-40B4-BE49-F238E27FC236}">
                <a16:creationId xmlns:a16="http://schemas.microsoft.com/office/drawing/2014/main" id="{8B075B5D-7FD0-49D0-BBF3-5B533A8E88BC}"/>
              </a:ext>
            </a:extLst>
          </p:cNvPr>
          <p:cNvSpPr/>
          <p:nvPr/>
        </p:nvSpPr>
        <p:spPr>
          <a:xfrm rot="5400000">
            <a:off x="7345363"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9" name="Rounded Rectangle 18">
            <a:extLst>
              <a:ext uri="{FF2B5EF4-FFF2-40B4-BE49-F238E27FC236}">
                <a16:creationId xmlns:a16="http://schemas.microsoft.com/office/drawing/2014/main" id="{97B8CD29-977C-4388-8205-FC1DDAE78F75}"/>
              </a:ext>
            </a:extLst>
          </p:cNvPr>
          <p:cNvSpPr/>
          <p:nvPr/>
        </p:nvSpPr>
        <p:spPr>
          <a:xfrm>
            <a:off x="4267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Image Features</a:t>
            </a:r>
          </a:p>
        </p:txBody>
      </p:sp>
      <p:sp>
        <p:nvSpPr>
          <p:cNvPr id="20" name="Right Arrow 19">
            <a:extLst>
              <a:ext uri="{FF2B5EF4-FFF2-40B4-BE49-F238E27FC236}">
                <a16:creationId xmlns:a16="http://schemas.microsoft.com/office/drawing/2014/main" id="{A09B58A8-65DA-47F7-A397-4A65D7260036}"/>
              </a:ext>
            </a:extLst>
          </p:cNvPr>
          <p:cNvSpPr/>
          <p:nvPr/>
        </p:nvSpPr>
        <p:spPr>
          <a:xfrm>
            <a:off x="3657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0254" name="TextBox 20">
            <a:extLst>
              <a:ext uri="{FF2B5EF4-FFF2-40B4-BE49-F238E27FC236}">
                <a16:creationId xmlns:a16="http://schemas.microsoft.com/office/drawing/2014/main" id="{E53CF3DB-DC8F-4448-9519-07CEE0540469}"/>
              </a:ext>
            </a:extLst>
          </p:cNvPr>
          <p:cNvSpPr txBox="1">
            <a:spLocks noChangeArrowheads="1"/>
          </p:cNvSpPr>
          <p:nvPr/>
        </p:nvSpPr>
        <p:spPr bwMode="auto">
          <a:xfrm>
            <a:off x="2144714" y="4800601"/>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Testing</a:t>
            </a:r>
          </a:p>
        </p:txBody>
      </p:sp>
      <p:sp>
        <p:nvSpPr>
          <p:cNvPr id="10255" name="TextBox 21">
            <a:extLst>
              <a:ext uri="{FF2B5EF4-FFF2-40B4-BE49-F238E27FC236}">
                <a16:creationId xmlns:a16="http://schemas.microsoft.com/office/drawing/2014/main" id="{2866A92E-F914-42CF-AB40-1E4E0CA02DDB}"/>
              </a:ext>
            </a:extLst>
          </p:cNvPr>
          <p:cNvSpPr txBox="1">
            <a:spLocks noChangeArrowheads="1"/>
          </p:cNvSpPr>
          <p:nvPr/>
        </p:nvSpPr>
        <p:spPr bwMode="auto">
          <a:xfrm>
            <a:off x="1981200" y="639603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00"/>
                </a:solidFill>
              </a:rPr>
              <a:t>Test Image</a:t>
            </a:r>
          </a:p>
        </p:txBody>
      </p:sp>
      <p:sp>
        <p:nvSpPr>
          <p:cNvPr id="23" name="Right Arrow 22">
            <a:extLst>
              <a:ext uri="{FF2B5EF4-FFF2-40B4-BE49-F238E27FC236}">
                <a16:creationId xmlns:a16="http://schemas.microsoft.com/office/drawing/2014/main" id="{35303BB4-8DA4-4DE7-AF0A-1A0CE792C32F}"/>
              </a:ext>
            </a:extLst>
          </p:cNvPr>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4" name="Rounded Rectangle 23">
            <a:extLst>
              <a:ext uri="{FF2B5EF4-FFF2-40B4-BE49-F238E27FC236}">
                <a16:creationId xmlns:a16="http://schemas.microsoft.com/office/drawing/2014/main" id="{4E484727-CA8F-4325-8F7A-42D88A3E8C68}"/>
              </a:ext>
            </a:extLst>
          </p:cNvPr>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25" name="Rounded Rectangle 24">
            <a:extLst>
              <a:ext uri="{FF2B5EF4-FFF2-40B4-BE49-F238E27FC236}">
                <a16:creationId xmlns:a16="http://schemas.microsoft.com/office/drawing/2014/main" id="{C33EF37E-BE7B-4F47-B78F-7911CD9077BC}"/>
              </a:ext>
            </a:extLst>
          </p:cNvPr>
          <p:cNvSpPr/>
          <p:nvPr/>
        </p:nvSpPr>
        <p:spPr>
          <a:xfrm>
            <a:off x="67056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26" name="Right Arrow 25">
            <a:extLst>
              <a:ext uri="{FF2B5EF4-FFF2-40B4-BE49-F238E27FC236}">
                <a16:creationId xmlns:a16="http://schemas.microsoft.com/office/drawing/2014/main" id="{EF96942E-ED60-43D0-A730-9F245A48530E}"/>
              </a:ext>
            </a:extLst>
          </p:cNvPr>
          <p:cNvSpPr/>
          <p:nvPr/>
        </p:nvSpPr>
        <p:spPr>
          <a:xfrm>
            <a:off x="60960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31" name="TextBox 30">
            <a:extLst>
              <a:ext uri="{FF2B5EF4-FFF2-40B4-BE49-F238E27FC236}">
                <a16:creationId xmlns:a16="http://schemas.microsoft.com/office/drawing/2014/main" id="{F4897B67-CDE6-46A5-ACDC-8EDAD84FA9CA}"/>
              </a:ext>
            </a:extLst>
          </p:cNvPr>
          <p:cNvSpPr txBox="1"/>
          <p:nvPr/>
        </p:nvSpPr>
        <p:spPr>
          <a:xfrm>
            <a:off x="7848600" y="6581776"/>
            <a:ext cx="2819400" cy="276225"/>
          </a:xfrm>
          <a:prstGeom prst="rect">
            <a:avLst/>
          </a:prstGeom>
          <a:noFill/>
        </p:spPr>
        <p:txBody>
          <a:bodyPr>
            <a:spAutoFit/>
          </a:bodyPr>
          <a:lstStyle/>
          <a:p>
            <a:pPr eaLnBrk="1" hangingPunct="1">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r>
              <a:rPr lang="en-US" sz="1200" dirty="0">
                <a:solidFill>
                  <a:srgbClr val="FFFFFF">
                    <a:lumMod val="65000"/>
                  </a:srgbClr>
                </a:solidFill>
                <a:latin typeface="Arial" charset="0"/>
              </a:rPr>
              <a:t> and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32" name="Right Arrow 31">
            <a:extLst>
              <a:ext uri="{FF2B5EF4-FFF2-40B4-BE49-F238E27FC236}">
                <a16:creationId xmlns:a16="http://schemas.microsoft.com/office/drawing/2014/main" id="{61E73913-A858-4FBD-9B1C-7CEAB2B86505}"/>
              </a:ext>
            </a:extLst>
          </p:cNvPr>
          <p:cNvSpPr/>
          <p:nvPr/>
        </p:nvSpPr>
        <p:spPr>
          <a:xfrm>
            <a:off x="8458200" y="58674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pic>
        <p:nvPicPr>
          <p:cNvPr id="55318" name="Picture 2">
            <a:extLst>
              <a:ext uri="{FF2B5EF4-FFF2-40B4-BE49-F238E27FC236}">
                <a16:creationId xmlns:a16="http://schemas.microsoft.com/office/drawing/2014/main" id="{9B2E52AC-66EA-46E2-B0FA-B31F90E4F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2438400"/>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a:extLst>
              <a:ext uri="{FF2B5EF4-FFF2-40B4-BE49-F238E27FC236}">
                <a16:creationId xmlns:a16="http://schemas.microsoft.com/office/drawing/2014/main" id="{326A331F-AE84-4ACA-9422-B3DE608AB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638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785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8219AF-9D45-424C-867D-CD42E52923E7}"/>
              </a:ext>
            </a:extLst>
          </p:cNvPr>
          <p:cNvPicPr>
            <a:picLocks noChangeAspect="1"/>
          </p:cNvPicPr>
          <p:nvPr/>
        </p:nvPicPr>
        <p:blipFill>
          <a:blip r:embed="rId2"/>
          <a:stretch>
            <a:fillRect/>
          </a:stretch>
        </p:blipFill>
        <p:spPr>
          <a:xfrm>
            <a:off x="1038225" y="190500"/>
            <a:ext cx="10115550" cy="6477000"/>
          </a:xfrm>
          <a:prstGeom prst="rect">
            <a:avLst/>
          </a:prstGeom>
        </p:spPr>
      </p:pic>
    </p:spTree>
    <p:extLst>
      <p:ext uri="{BB962C8B-B14F-4D97-AF65-F5344CB8AC3E}">
        <p14:creationId xmlns:p14="http://schemas.microsoft.com/office/powerpoint/2010/main" val="829928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95CED79-3B02-48FD-B499-617CEA1E5D08}"/>
              </a:ext>
            </a:extLst>
          </p:cNvPr>
          <p:cNvSpPr>
            <a:spLocks noGrp="1" noChangeArrowheads="1"/>
          </p:cNvSpPr>
          <p:nvPr>
            <p:ph type="title"/>
          </p:nvPr>
        </p:nvSpPr>
        <p:spPr/>
        <p:txBody>
          <a:bodyPr/>
          <a:lstStyle/>
          <a:p>
            <a:r>
              <a:rPr lang="en-US" altLang="en-US" b="1">
                <a:solidFill>
                  <a:schemeClr val="accent2"/>
                </a:solidFill>
              </a:rPr>
              <a:t>Types of Learning</a:t>
            </a:r>
          </a:p>
        </p:txBody>
      </p:sp>
      <p:sp>
        <p:nvSpPr>
          <p:cNvPr id="21507" name="Rectangle 3">
            <a:extLst>
              <a:ext uri="{FF2B5EF4-FFF2-40B4-BE49-F238E27FC236}">
                <a16:creationId xmlns:a16="http://schemas.microsoft.com/office/drawing/2014/main" id="{28989828-0952-4E3E-BDA3-3264106BB83A}"/>
              </a:ext>
            </a:extLst>
          </p:cNvPr>
          <p:cNvSpPr>
            <a:spLocks noGrp="1" noChangeArrowheads="1"/>
          </p:cNvSpPr>
          <p:nvPr>
            <p:ph type="body" idx="1"/>
          </p:nvPr>
        </p:nvSpPr>
        <p:spPr>
          <a:xfrm>
            <a:off x="1981200" y="1600200"/>
            <a:ext cx="8382000" cy="4572000"/>
          </a:xfrm>
        </p:spPr>
        <p:txBody>
          <a:bodyPr/>
          <a:lstStyle/>
          <a:p>
            <a:r>
              <a:rPr lang="en-US" altLang="en-US" b="1"/>
              <a:t>Supervised (inductive) learning</a:t>
            </a:r>
          </a:p>
          <a:p>
            <a:pPr lvl="1"/>
            <a:r>
              <a:rPr lang="en-US" altLang="en-US"/>
              <a:t>Training data includes desired outputs</a:t>
            </a:r>
          </a:p>
          <a:p>
            <a:r>
              <a:rPr lang="en-US" altLang="en-US" b="1"/>
              <a:t>Unsupervised learning</a:t>
            </a:r>
          </a:p>
          <a:p>
            <a:pPr lvl="1"/>
            <a:r>
              <a:rPr lang="en-US" altLang="en-US"/>
              <a:t>Training data does not include desired outputs</a:t>
            </a:r>
          </a:p>
          <a:p>
            <a:r>
              <a:rPr lang="en-US" altLang="en-US" b="1"/>
              <a:t>Semi-supervised learning</a:t>
            </a:r>
          </a:p>
          <a:p>
            <a:pPr lvl="1"/>
            <a:r>
              <a:rPr lang="en-US" altLang="en-US"/>
              <a:t>Training data includes a few desired outputs</a:t>
            </a:r>
          </a:p>
          <a:p>
            <a:r>
              <a:rPr lang="en-US" altLang="en-US" b="1"/>
              <a:t>Reinforcement learning</a:t>
            </a:r>
          </a:p>
          <a:p>
            <a:pPr lvl="1"/>
            <a:r>
              <a:rPr lang="en-US" altLang="en-US"/>
              <a:t>Rewards from sequence of actions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403415" y="321205"/>
            <a:ext cx="9144000" cy="499620"/>
          </a:xfrm>
        </p:spPr>
        <p:txBody>
          <a:bodyPr>
            <a:noAutofit/>
          </a:bodyPr>
          <a:lstStyle/>
          <a:p>
            <a:r>
              <a:rPr lang="en-IN" sz="3200" b="1" dirty="0"/>
              <a:t>Machine Learning Categories</a:t>
            </a:r>
            <a:endParaRPr lang="en-US" sz="3200" dirty="0"/>
          </a:p>
        </p:txBody>
      </p:sp>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1410510" y="933253"/>
            <a:ext cx="9370979" cy="5535540"/>
          </a:xfrm>
        </p:spPr>
        <p:txBody>
          <a:bodyPr/>
          <a:lstStyle/>
          <a:p>
            <a:r>
              <a:rPr lang="en-US" sz="1600" dirty="0"/>
              <a:t>Source: https://quantdare.com/machine-learning-a-brief-breakdown/</a:t>
            </a:r>
          </a:p>
          <a:p>
            <a:endParaRPr lang="en-US" dirty="0"/>
          </a:p>
        </p:txBody>
      </p:sp>
      <p:pic>
        <p:nvPicPr>
          <p:cNvPr id="4" name="Picture 3">
            <a:extLst>
              <a:ext uri="{FF2B5EF4-FFF2-40B4-BE49-F238E27FC236}">
                <a16:creationId xmlns:a16="http://schemas.microsoft.com/office/drawing/2014/main" id="{73E5A301-43D8-416E-A8ED-5094941A0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824" y="1198373"/>
            <a:ext cx="8742576" cy="5535540"/>
          </a:xfrm>
          <a:prstGeom prst="rect">
            <a:avLst/>
          </a:prstGeom>
        </p:spPr>
      </p:pic>
    </p:spTree>
    <p:extLst>
      <p:ext uri="{BB962C8B-B14F-4D97-AF65-F5344CB8AC3E}">
        <p14:creationId xmlns:p14="http://schemas.microsoft.com/office/powerpoint/2010/main" val="56702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98A8-851C-405D-91C6-FF49A23B3C86}"/>
              </a:ext>
            </a:extLst>
          </p:cNvPr>
          <p:cNvSpPr>
            <a:spLocks noGrp="1"/>
          </p:cNvSpPr>
          <p:nvPr>
            <p:ph type="title"/>
          </p:nvPr>
        </p:nvSpPr>
        <p:spPr>
          <a:xfrm>
            <a:off x="838200" y="141189"/>
            <a:ext cx="10515600" cy="539848"/>
          </a:xfrm>
        </p:spPr>
        <p:txBody>
          <a:bodyPr>
            <a:normAutofit fontScale="90000"/>
          </a:bodyPr>
          <a:lstStyle/>
          <a:p>
            <a:pPr algn="ctr"/>
            <a:r>
              <a:rPr lang="en-US" altLang="en-US" b="1" dirty="0">
                <a:solidFill>
                  <a:srgbClr val="990000"/>
                </a:solidFill>
              </a:rPr>
              <a:t>What is classification?</a:t>
            </a:r>
          </a:p>
        </p:txBody>
      </p:sp>
      <p:sp>
        <p:nvSpPr>
          <p:cNvPr id="3" name="Content Placeholder 2">
            <a:extLst>
              <a:ext uri="{FF2B5EF4-FFF2-40B4-BE49-F238E27FC236}">
                <a16:creationId xmlns:a16="http://schemas.microsoft.com/office/drawing/2014/main" id="{7A7218E3-745D-4E00-89F7-1FAA5D519830}"/>
              </a:ext>
            </a:extLst>
          </p:cNvPr>
          <p:cNvSpPr>
            <a:spLocks noGrp="1"/>
          </p:cNvSpPr>
          <p:nvPr>
            <p:ph idx="1"/>
          </p:nvPr>
        </p:nvSpPr>
        <p:spPr>
          <a:xfrm>
            <a:off x="838199" y="681037"/>
            <a:ext cx="10917025" cy="6035774"/>
          </a:xfrm>
        </p:spPr>
        <p:txBody>
          <a:bodyPr/>
          <a:lstStyle/>
          <a:p>
            <a:pPr>
              <a:spcBef>
                <a:spcPct val="50000"/>
              </a:spcBef>
            </a:pPr>
            <a:r>
              <a:rPr lang="en-US" altLang="en-US" dirty="0"/>
              <a:t>A machine learning task that deals with identifying the class to which an instance belongs </a:t>
            </a:r>
          </a:p>
          <a:p>
            <a:pPr>
              <a:spcBef>
                <a:spcPct val="50000"/>
              </a:spcBef>
            </a:pPr>
            <a:r>
              <a:rPr lang="en-US" altLang="en-US" dirty="0"/>
              <a:t>A classifier performs classification</a:t>
            </a:r>
          </a:p>
          <a:p>
            <a:pPr>
              <a:spcBef>
                <a:spcPct val="50000"/>
              </a:spcBef>
            </a:pPr>
            <a:endParaRPr lang="en-US" altLang="en-US" dirty="0"/>
          </a:p>
          <a:p>
            <a:endParaRPr lang="en-IN" dirty="0"/>
          </a:p>
        </p:txBody>
      </p:sp>
      <p:sp>
        <p:nvSpPr>
          <p:cNvPr id="4" name="Rectangle 10">
            <a:extLst>
              <a:ext uri="{FF2B5EF4-FFF2-40B4-BE49-F238E27FC236}">
                <a16:creationId xmlns:a16="http://schemas.microsoft.com/office/drawing/2014/main" id="{D8C55C96-DC14-4BA0-AD40-26E98A6BCC6C}"/>
              </a:ext>
            </a:extLst>
          </p:cNvPr>
          <p:cNvSpPr>
            <a:spLocks noChangeArrowheads="1"/>
          </p:cNvSpPr>
          <p:nvPr/>
        </p:nvSpPr>
        <p:spPr bwMode="auto">
          <a:xfrm>
            <a:off x="1219200" y="2743200"/>
            <a:ext cx="2286000" cy="1828800"/>
          </a:xfrm>
          <a:prstGeom prst="rect">
            <a:avLst/>
          </a:prstGeom>
          <a:gradFill rotWithShape="1">
            <a:gsLst>
              <a:gs pos="0">
                <a:schemeClr val="bg1"/>
              </a:gs>
              <a:gs pos="100000">
                <a:schemeClr val="tx1"/>
              </a:gs>
            </a:gsLst>
            <a:lin ang="5400000" scaled="1"/>
          </a:gra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600"/>
              <a:t>Training </a:t>
            </a:r>
          </a:p>
          <a:p>
            <a:pPr algn="ctr"/>
            <a:r>
              <a:rPr lang="en-US" altLang="en-US" sz="3600"/>
              <a:t>phase</a:t>
            </a:r>
          </a:p>
        </p:txBody>
      </p:sp>
      <p:sp>
        <p:nvSpPr>
          <p:cNvPr id="5" name="AutoShape 17">
            <a:extLst>
              <a:ext uri="{FF2B5EF4-FFF2-40B4-BE49-F238E27FC236}">
                <a16:creationId xmlns:a16="http://schemas.microsoft.com/office/drawing/2014/main" id="{210910DE-234D-4881-B212-E9215D18B50F}"/>
              </a:ext>
            </a:extLst>
          </p:cNvPr>
          <p:cNvSpPr>
            <a:spLocks noChangeArrowheads="1"/>
          </p:cNvSpPr>
          <p:nvPr/>
        </p:nvSpPr>
        <p:spPr bwMode="auto">
          <a:xfrm rot="13478258">
            <a:off x="3352800" y="3276600"/>
            <a:ext cx="685800" cy="685800"/>
          </a:xfrm>
          <a:prstGeom prst="rtTriangle">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 name="Rectangle 18">
            <a:extLst>
              <a:ext uri="{FF2B5EF4-FFF2-40B4-BE49-F238E27FC236}">
                <a16:creationId xmlns:a16="http://schemas.microsoft.com/office/drawing/2014/main" id="{B28B516F-610D-473A-8CA8-4309549E7EBD}"/>
              </a:ext>
            </a:extLst>
          </p:cNvPr>
          <p:cNvSpPr>
            <a:spLocks noChangeArrowheads="1"/>
          </p:cNvSpPr>
          <p:nvPr/>
        </p:nvSpPr>
        <p:spPr bwMode="auto">
          <a:xfrm>
            <a:off x="4267200" y="2743200"/>
            <a:ext cx="2286000" cy="1828800"/>
          </a:xfrm>
          <a:prstGeom prst="rect">
            <a:avLst/>
          </a:prstGeom>
          <a:gradFill rotWithShape="1">
            <a:gsLst>
              <a:gs pos="0">
                <a:schemeClr val="bg1"/>
              </a:gs>
              <a:gs pos="100000">
                <a:schemeClr val="tx1"/>
              </a:gs>
            </a:gsLst>
            <a:lin ang="5400000" scaled="1"/>
          </a:gra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600"/>
              <a:t>Testing </a:t>
            </a:r>
          </a:p>
          <a:p>
            <a:pPr algn="ctr"/>
            <a:r>
              <a:rPr lang="en-US" altLang="en-US" sz="3600"/>
              <a:t>phase</a:t>
            </a:r>
          </a:p>
        </p:txBody>
      </p:sp>
      <p:sp>
        <p:nvSpPr>
          <p:cNvPr id="7" name="Text Box 20">
            <a:extLst>
              <a:ext uri="{FF2B5EF4-FFF2-40B4-BE49-F238E27FC236}">
                <a16:creationId xmlns:a16="http://schemas.microsoft.com/office/drawing/2014/main" id="{364468DB-01B4-4705-BB33-2E588D1BE577}"/>
              </a:ext>
            </a:extLst>
          </p:cNvPr>
          <p:cNvSpPr txBox="1">
            <a:spLocks noChangeArrowheads="1"/>
          </p:cNvSpPr>
          <p:nvPr/>
        </p:nvSpPr>
        <p:spPr bwMode="auto">
          <a:xfrm>
            <a:off x="1219199" y="4724400"/>
            <a:ext cx="6293963"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dirty="0"/>
              <a:t>Learning the classifier</a:t>
            </a:r>
          </a:p>
          <a:p>
            <a:pPr>
              <a:spcBef>
                <a:spcPct val="50000"/>
              </a:spcBef>
            </a:pPr>
            <a:r>
              <a:rPr lang="en-US" altLang="en-US" dirty="0"/>
              <a:t>from the available data </a:t>
            </a:r>
          </a:p>
          <a:p>
            <a:pPr>
              <a:spcBef>
                <a:spcPct val="50000"/>
              </a:spcBef>
            </a:pPr>
            <a:r>
              <a:rPr lang="en-US" altLang="en-US" dirty="0"/>
              <a:t>‘Training set’</a:t>
            </a:r>
          </a:p>
          <a:p>
            <a:pPr>
              <a:spcBef>
                <a:spcPct val="50000"/>
              </a:spcBef>
            </a:pPr>
            <a:r>
              <a:rPr lang="en-US" altLang="en-US" dirty="0"/>
              <a:t>(Labeled)</a:t>
            </a:r>
          </a:p>
        </p:txBody>
      </p:sp>
      <p:sp>
        <p:nvSpPr>
          <p:cNvPr id="8" name="Text Box 21">
            <a:extLst>
              <a:ext uri="{FF2B5EF4-FFF2-40B4-BE49-F238E27FC236}">
                <a16:creationId xmlns:a16="http://schemas.microsoft.com/office/drawing/2014/main" id="{A38B761B-A0CF-44C2-A562-821EB0D28AFF}"/>
              </a:ext>
            </a:extLst>
          </p:cNvPr>
          <p:cNvSpPr txBox="1">
            <a:spLocks noChangeArrowheads="1"/>
          </p:cNvSpPr>
          <p:nvPr/>
        </p:nvSpPr>
        <p:spPr bwMode="auto">
          <a:xfrm>
            <a:off x="4191000" y="4724400"/>
            <a:ext cx="41148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Testing how well the classifier</a:t>
            </a:r>
          </a:p>
          <a:p>
            <a:pPr>
              <a:spcBef>
                <a:spcPct val="50000"/>
              </a:spcBef>
            </a:pPr>
            <a:r>
              <a:rPr lang="en-US" altLang="en-US"/>
              <a:t>performs</a:t>
            </a:r>
          </a:p>
          <a:p>
            <a:pPr>
              <a:spcBef>
                <a:spcPct val="50000"/>
              </a:spcBef>
            </a:pPr>
            <a:r>
              <a:rPr lang="en-US" altLang="en-US"/>
              <a:t>‘Testing set’</a:t>
            </a:r>
          </a:p>
          <a:p>
            <a:pPr>
              <a:spcBef>
                <a:spcPct val="50000"/>
              </a:spcBef>
            </a:pPr>
            <a:endParaRPr lang="en-US" altLang="en-US"/>
          </a:p>
        </p:txBody>
      </p:sp>
    </p:spTree>
    <p:extLst>
      <p:ext uri="{BB962C8B-B14F-4D97-AF65-F5344CB8AC3E}">
        <p14:creationId xmlns:p14="http://schemas.microsoft.com/office/powerpoint/2010/main" val="288807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98A8-851C-405D-91C6-FF49A23B3C86}"/>
              </a:ext>
            </a:extLst>
          </p:cNvPr>
          <p:cNvSpPr>
            <a:spLocks noGrp="1"/>
          </p:cNvSpPr>
          <p:nvPr>
            <p:ph type="title"/>
          </p:nvPr>
        </p:nvSpPr>
        <p:spPr>
          <a:xfrm>
            <a:off x="838200" y="141189"/>
            <a:ext cx="10515600" cy="539848"/>
          </a:xfrm>
        </p:spPr>
        <p:txBody>
          <a:bodyPr>
            <a:normAutofit fontScale="90000"/>
          </a:bodyPr>
          <a:lstStyle/>
          <a:p>
            <a:pPr algn="ctr"/>
            <a:r>
              <a:rPr lang="en-US" altLang="en-US" b="1" dirty="0">
                <a:solidFill>
                  <a:srgbClr val="990000"/>
                </a:solidFill>
              </a:rPr>
              <a:t>Machine Learning</a:t>
            </a:r>
          </a:p>
        </p:txBody>
      </p:sp>
      <p:sp>
        <p:nvSpPr>
          <p:cNvPr id="3" name="Content Placeholder 2">
            <a:extLst>
              <a:ext uri="{FF2B5EF4-FFF2-40B4-BE49-F238E27FC236}">
                <a16:creationId xmlns:a16="http://schemas.microsoft.com/office/drawing/2014/main" id="{7A7218E3-745D-4E00-89F7-1FAA5D519830}"/>
              </a:ext>
            </a:extLst>
          </p:cNvPr>
          <p:cNvSpPr>
            <a:spLocks noGrp="1"/>
          </p:cNvSpPr>
          <p:nvPr>
            <p:ph idx="1"/>
          </p:nvPr>
        </p:nvSpPr>
        <p:spPr>
          <a:xfrm>
            <a:off x="838199" y="681037"/>
            <a:ext cx="10917025" cy="6035774"/>
          </a:xfrm>
        </p:spPr>
        <p:txBody>
          <a:bodyPr/>
          <a:lstStyle/>
          <a:p>
            <a:r>
              <a:rPr lang="en-US" altLang="en-US" b="1" dirty="0">
                <a:solidFill>
                  <a:srgbClr val="990000"/>
                </a:solidFill>
              </a:rPr>
              <a:t>Evaluating classifiers</a:t>
            </a:r>
            <a:endParaRPr lang="en-US" altLang="en-US" dirty="0"/>
          </a:p>
          <a:p>
            <a:r>
              <a:rPr lang="en-US" altLang="en-US" dirty="0"/>
              <a:t>Outcome:</a:t>
            </a:r>
          </a:p>
          <a:p>
            <a:pPr lvl="1"/>
            <a:r>
              <a:rPr lang="en-US" altLang="en-US" dirty="0"/>
              <a:t>Accuracy</a:t>
            </a:r>
          </a:p>
          <a:p>
            <a:pPr lvl="1"/>
            <a:r>
              <a:rPr lang="en-US" altLang="en-US" dirty="0"/>
              <a:t>Confusion matrix</a:t>
            </a:r>
          </a:p>
          <a:p>
            <a:pPr lvl="1"/>
            <a:r>
              <a:rPr lang="en-US" altLang="en-US" dirty="0"/>
              <a:t>If cost-sensitive, the expected cost of classification ( attribute test cost + misclassification cost)</a:t>
            </a:r>
          </a:p>
          <a:p>
            <a:pPr lvl="1">
              <a:buNone/>
            </a:pPr>
            <a:r>
              <a:rPr lang="en-US" altLang="en-US" dirty="0"/>
              <a:t>etc.</a:t>
            </a:r>
          </a:p>
          <a:p>
            <a:endParaRPr lang="en-IN" dirty="0"/>
          </a:p>
        </p:txBody>
      </p:sp>
    </p:spTree>
    <p:extLst>
      <p:ext uri="{BB962C8B-B14F-4D97-AF65-F5344CB8AC3E}">
        <p14:creationId xmlns:p14="http://schemas.microsoft.com/office/powerpoint/2010/main" val="387031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pic>
        <p:nvPicPr>
          <p:cNvPr id="5" name="Picture 4"/>
          <p:cNvPicPr>
            <a:picLocks noChangeAspect="1"/>
          </p:cNvPicPr>
          <p:nvPr/>
        </p:nvPicPr>
        <p:blipFill>
          <a:blip r:embed="rId2"/>
          <a:stretch>
            <a:fillRect/>
          </a:stretch>
        </p:blipFill>
        <p:spPr>
          <a:xfrm>
            <a:off x="2323891" y="2384770"/>
            <a:ext cx="1146630" cy="1124147"/>
          </a:xfrm>
          <a:prstGeom prst="rect">
            <a:avLst/>
          </a:prstGeom>
        </p:spPr>
      </p:pic>
      <p:pic>
        <p:nvPicPr>
          <p:cNvPr id="6" name="Picture 5"/>
          <p:cNvPicPr>
            <a:picLocks noChangeAspect="1"/>
          </p:cNvPicPr>
          <p:nvPr/>
        </p:nvPicPr>
        <p:blipFill>
          <a:blip r:embed="rId3"/>
          <a:stretch>
            <a:fillRect/>
          </a:stretch>
        </p:blipFill>
        <p:spPr>
          <a:xfrm>
            <a:off x="2409778" y="3642910"/>
            <a:ext cx="887704" cy="894429"/>
          </a:xfrm>
          <a:prstGeom prst="rect">
            <a:avLst/>
          </a:prstGeom>
        </p:spPr>
      </p:pic>
      <p:pic>
        <p:nvPicPr>
          <p:cNvPr id="7" name="Picture 6"/>
          <p:cNvPicPr>
            <a:picLocks noChangeAspect="1"/>
          </p:cNvPicPr>
          <p:nvPr/>
        </p:nvPicPr>
        <p:blipFill>
          <a:blip r:embed="rId4"/>
          <a:stretch>
            <a:fillRect/>
          </a:stretch>
        </p:blipFill>
        <p:spPr>
          <a:xfrm>
            <a:off x="2317547" y="4633261"/>
            <a:ext cx="1103502" cy="649119"/>
          </a:xfrm>
          <a:prstGeom prst="rect">
            <a:avLst/>
          </a:prstGeom>
        </p:spPr>
      </p:pic>
      <p:pic>
        <p:nvPicPr>
          <p:cNvPr id="8" name="Picture 7"/>
          <p:cNvPicPr>
            <a:picLocks noChangeAspect="1"/>
          </p:cNvPicPr>
          <p:nvPr/>
        </p:nvPicPr>
        <p:blipFill>
          <a:blip r:embed="rId5"/>
          <a:stretch>
            <a:fillRect/>
          </a:stretch>
        </p:blipFill>
        <p:spPr>
          <a:xfrm>
            <a:off x="2201041" y="5457411"/>
            <a:ext cx="1220008" cy="696376"/>
          </a:xfrm>
          <a:prstGeom prst="rect">
            <a:avLst/>
          </a:prstGeom>
        </p:spPr>
      </p:pic>
      <p:sp>
        <p:nvSpPr>
          <p:cNvPr id="9" name="TextBox 8"/>
          <p:cNvSpPr txBox="1"/>
          <p:nvPr/>
        </p:nvSpPr>
        <p:spPr>
          <a:xfrm>
            <a:off x="3865633" y="6138333"/>
            <a:ext cx="7239000" cy="523220"/>
          </a:xfrm>
          <a:prstGeom prst="rect">
            <a:avLst/>
          </a:prstGeom>
          <a:noFill/>
        </p:spPr>
        <p:txBody>
          <a:bodyPr wrap="square" rtlCol="0">
            <a:spAutoFit/>
          </a:bodyPr>
          <a:lstStyle/>
          <a:p>
            <a:r>
              <a:rPr lang="en-US" sz="2800" dirty="0">
                <a:solidFill>
                  <a:srgbClr val="0000FF"/>
                </a:solidFill>
              </a:rPr>
              <a:t>Supervised learning: given labeled examples</a:t>
            </a:r>
          </a:p>
        </p:txBody>
      </p:sp>
      <p:sp>
        <p:nvSpPr>
          <p:cNvPr id="3" name="TextBox 2"/>
          <p:cNvSpPr txBox="1"/>
          <p:nvPr/>
        </p:nvSpPr>
        <p:spPr>
          <a:xfrm>
            <a:off x="3865634" y="2297669"/>
            <a:ext cx="813143" cy="461665"/>
          </a:xfrm>
          <a:prstGeom prst="rect">
            <a:avLst/>
          </a:prstGeom>
          <a:noFill/>
        </p:spPr>
        <p:txBody>
          <a:bodyPr wrap="none" rtlCol="0">
            <a:spAutoFit/>
          </a:bodyPr>
          <a:lstStyle/>
          <a:p>
            <a:r>
              <a:rPr lang="en-US" sz="2400" dirty="0"/>
              <a:t>label</a:t>
            </a:r>
          </a:p>
        </p:txBody>
      </p:sp>
      <p:sp>
        <p:nvSpPr>
          <p:cNvPr id="12" name="TextBox 11"/>
          <p:cNvSpPr txBox="1"/>
          <p:nvPr/>
        </p:nvSpPr>
        <p:spPr>
          <a:xfrm>
            <a:off x="3865634" y="2949223"/>
            <a:ext cx="740933" cy="369332"/>
          </a:xfrm>
          <a:prstGeom prst="rect">
            <a:avLst/>
          </a:prstGeom>
          <a:noFill/>
        </p:spPr>
        <p:txBody>
          <a:bodyPr wrap="none" rtlCol="0">
            <a:spAutoFit/>
          </a:bodyPr>
          <a:lstStyle/>
          <a:p>
            <a:r>
              <a:rPr lang="en-US" dirty="0"/>
              <a:t>label</a:t>
            </a:r>
            <a:r>
              <a:rPr lang="en-US" baseline="-25000" dirty="0"/>
              <a:t>1</a:t>
            </a:r>
          </a:p>
        </p:txBody>
      </p:sp>
      <p:sp>
        <p:nvSpPr>
          <p:cNvPr id="14" name="TextBox 13"/>
          <p:cNvSpPr txBox="1"/>
          <p:nvPr/>
        </p:nvSpPr>
        <p:spPr>
          <a:xfrm>
            <a:off x="3865634" y="3734803"/>
            <a:ext cx="740933" cy="369332"/>
          </a:xfrm>
          <a:prstGeom prst="rect">
            <a:avLst/>
          </a:prstGeom>
          <a:noFill/>
        </p:spPr>
        <p:txBody>
          <a:bodyPr wrap="none" rtlCol="0">
            <a:spAutoFit/>
          </a:bodyPr>
          <a:lstStyle/>
          <a:p>
            <a:r>
              <a:rPr lang="en-US" dirty="0"/>
              <a:t>label</a:t>
            </a:r>
            <a:r>
              <a:rPr lang="en-US" baseline="-25000" dirty="0"/>
              <a:t>3</a:t>
            </a:r>
          </a:p>
        </p:txBody>
      </p:sp>
      <p:sp>
        <p:nvSpPr>
          <p:cNvPr id="15" name="TextBox 14"/>
          <p:cNvSpPr txBox="1"/>
          <p:nvPr/>
        </p:nvSpPr>
        <p:spPr>
          <a:xfrm>
            <a:off x="3865634" y="4698795"/>
            <a:ext cx="740933" cy="369332"/>
          </a:xfrm>
          <a:prstGeom prst="rect">
            <a:avLst/>
          </a:prstGeom>
          <a:noFill/>
        </p:spPr>
        <p:txBody>
          <a:bodyPr wrap="none" rtlCol="0">
            <a:spAutoFit/>
          </a:bodyPr>
          <a:lstStyle/>
          <a:p>
            <a:r>
              <a:rPr lang="en-US" dirty="0"/>
              <a:t>label</a:t>
            </a:r>
            <a:r>
              <a:rPr lang="en-US" baseline="-25000" dirty="0"/>
              <a:t>4</a:t>
            </a:r>
          </a:p>
        </p:txBody>
      </p:sp>
      <p:sp>
        <p:nvSpPr>
          <p:cNvPr id="16" name="TextBox 15"/>
          <p:cNvSpPr txBox="1"/>
          <p:nvPr/>
        </p:nvSpPr>
        <p:spPr>
          <a:xfrm>
            <a:off x="3865634" y="5512050"/>
            <a:ext cx="740933" cy="369332"/>
          </a:xfrm>
          <a:prstGeom prst="rect">
            <a:avLst/>
          </a:prstGeom>
          <a:noFill/>
        </p:spPr>
        <p:txBody>
          <a:bodyPr wrap="none" rtlCol="0">
            <a:spAutoFit/>
          </a:bodyPr>
          <a:lstStyle/>
          <a:p>
            <a:r>
              <a:rPr lang="en-US" dirty="0"/>
              <a:t>label</a:t>
            </a:r>
            <a:r>
              <a:rPr lang="en-US" baseline="-25000" dirty="0"/>
              <a:t>5</a:t>
            </a:r>
          </a:p>
        </p:txBody>
      </p:sp>
      <p:sp>
        <p:nvSpPr>
          <p:cNvPr id="17" name="Right Brace 16"/>
          <p:cNvSpPr/>
          <p:nvPr/>
        </p:nvSpPr>
        <p:spPr>
          <a:xfrm>
            <a:off x="5207000" y="2384770"/>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6350002" y="3785242"/>
            <a:ext cx="2756559" cy="523220"/>
          </a:xfrm>
          <a:prstGeom prst="rect">
            <a:avLst/>
          </a:prstGeom>
          <a:noFill/>
        </p:spPr>
        <p:txBody>
          <a:bodyPr wrap="none" rtlCol="0">
            <a:spAutoFit/>
          </a:bodyPr>
          <a:lstStyle/>
          <a:p>
            <a:r>
              <a:rPr lang="en-US" sz="2800" dirty="0">
                <a:solidFill>
                  <a:srgbClr val="008000"/>
                </a:solidFill>
              </a:rPr>
              <a:t>labeled examples</a:t>
            </a:r>
          </a:p>
        </p:txBody>
      </p:sp>
      <p:sp>
        <p:nvSpPr>
          <p:cNvPr id="19" name="Right Brace 18"/>
          <p:cNvSpPr/>
          <p:nvPr/>
        </p:nvSpPr>
        <p:spPr>
          <a:xfrm rot="16200000">
            <a:off x="2743715" y="1707436"/>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2317256" y="1425864"/>
            <a:ext cx="1546617" cy="523220"/>
          </a:xfrm>
          <a:prstGeom prst="rect">
            <a:avLst/>
          </a:prstGeom>
          <a:noFill/>
        </p:spPr>
        <p:txBody>
          <a:bodyPr wrap="none" rtlCol="0">
            <a:spAutoFit/>
          </a:bodyPr>
          <a:lstStyle/>
          <a:p>
            <a:r>
              <a:rPr lang="en-US" sz="2800" dirty="0">
                <a:solidFill>
                  <a:srgbClr val="008000"/>
                </a:solidFill>
              </a:rPr>
              <a:t>examples</a:t>
            </a:r>
          </a:p>
        </p:txBody>
      </p:sp>
    </p:spTree>
    <p:extLst>
      <p:ext uri="{BB962C8B-B14F-4D97-AF65-F5344CB8AC3E}">
        <p14:creationId xmlns:p14="http://schemas.microsoft.com/office/powerpoint/2010/main" val="2287614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9" name="TextBox 8"/>
          <p:cNvSpPr txBox="1"/>
          <p:nvPr/>
        </p:nvSpPr>
        <p:spPr>
          <a:xfrm>
            <a:off x="3865633" y="6138333"/>
            <a:ext cx="7239000" cy="523220"/>
          </a:xfrm>
          <a:prstGeom prst="rect">
            <a:avLst/>
          </a:prstGeom>
          <a:noFill/>
        </p:spPr>
        <p:txBody>
          <a:bodyPr wrap="square" rtlCol="0">
            <a:spAutoFit/>
          </a:bodyPr>
          <a:lstStyle/>
          <a:p>
            <a:r>
              <a:rPr lang="en-US" sz="2800" dirty="0">
                <a:solidFill>
                  <a:srgbClr val="0000FF"/>
                </a:solidFill>
              </a:rPr>
              <a:t>Supervised learning: given labeled examples</a:t>
            </a:r>
          </a:p>
        </p:txBody>
      </p:sp>
      <p:sp>
        <p:nvSpPr>
          <p:cNvPr id="17" name="Oval 16"/>
          <p:cNvSpPr/>
          <p:nvPr/>
        </p:nvSpPr>
        <p:spPr>
          <a:xfrm>
            <a:off x="5729127" y="3076224"/>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p:cNvSpPr txBox="1"/>
          <p:nvPr/>
        </p:nvSpPr>
        <p:spPr>
          <a:xfrm>
            <a:off x="5940793" y="3309781"/>
            <a:ext cx="1334981" cy="830997"/>
          </a:xfrm>
          <a:prstGeom prst="rect">
            <a:avLst/>
          </a:prstGeom>
          <a:noFill/>
        </p:spPr>
        <p:txBody>
          <a:bodyPr wrap="none" rtlCol="0">
            <a:spAutoFit/>
          </a:bodyPr>
          <a:lstStyle/>
          <a:p>
            <a:r>
              <a:rPr lang="en-US" sz="2400" dirty="0"/>
              <a:t>model/</a:t>
            </a:r>
          </a:p>
          <a:p>
            <a:r>
              <a:rPr lang="en-US" sz="2400" dirty="0"/>
              <a:t>predictor</a:t>
            </a:r>
          </a:p>
        </p:txBody>
      </p:sp>
      <p:sp>
        <p:nvSpPr>
          <p:cNvPr id="19" name="Right Arrow 18"/>
          <p:cNvSpPr/>
          <p:nvPr/>
        </p:nvSpPr>
        <p:spPr>
          <a:xfrm>
            <a:off x="4995343" y="3455051"/>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 name="Picture 19"/>
          <p:cNvPicPr>
            <a:picLocks noChangeAspect="1"/>
          </p:cNvPicPr>
          <p:nvPr/>
        </p:nvPicPr>
        <p:blipFill>
          <a:blip r:embed="rId2"/>
          <a:stretch>
            <a:fillRect/>
          </a:stretch>
        </p:blipFill>
        <p:spPr>
          <a:xfrm>
            <a:off x="2323891" y="2384770"/>
            <a:ext cx="1146630" cy="1124147"/>
          </a:xfrm>
          <a:prstGeom prst="rect">
            <a:avLst/>
          </a:prstGeom>
        </p:spPr>
      </p:pic>
      <p:pic>
        <p:nvPicPr>
          <p:cNvPr id="21" name="Picture 20"/>
          <p:cNvPicPr>
            <a:picLocks noChangeAspect="1"/>
          </p:cNvPicPr>
          <p:nvPr/>
        </p:nvPicPr>
        <p:blipFill>
          <a:blip r:embed="rId3"/>
          <a:stretch>
            <a:fillRect/>
          </a:stretch>
        </p:blipFill>
        <p:spPr>
          <a:xfrm>
            <a:off x="2409778" y="3642910"/>
            <a:ext cx="887704" cy="894429"/>
          </a:xfrm>
          <a:prstGeom prst="rect">
            <a:avLst/>
          </a:prstGeom>
        </p:spPr>
      </p:pic>
      <p:pic>
        <p:nvPicPr>
          <p:cNvPr id="22" name="Picture 21"/>
          <p:cNvPicPr>
            <a:picLocks noChangeAspect="1"/>
          </p:cNvPicPr>
          <p:nvPr/>
        </p:nvPicPr>
        <p:blipFill>
          <a:blip r:embed="rId4"/>
          <a:stretch>
            <a:fillRect/>
          </a:stretch>
        </p:blipFill>
        <p:spPr>
          <a:xfrm>
            <a:off x="2317547" y="4633261"/>
            <a:ext cx="1103502" cy="649119"/>
          </a:xfrm>
          <a:prstGeom prst="rect">
            <a:avLst/>
          </a:prstGeom>
        </p:spPr>
      </p:pic>
      <p:pic>
        <p:nvPicPr>
          <p:cNvPr id="23" name="Picture 22"/>
          <p:cNvPicPr>
            <a:picLocks noChangeAspect="1"/>
          </p:cNvPicPr>
          <p:nvPr/>
        </p:nvPicPr>
        <p:blipFill>
          <a:blip r:embed="rId5"/>
          <a:stretch>
            <a:fillRect/>
          </a:stretch>
        </p:blipFill>
        <p:spPr>
          <a:xfrm>
            <a:off x="2201041" y="5457411"/>
            <a:ext cx="1220008" cy="696376"/>
          </a:xfrm>
          <a:prstGeom prst="rect">
            <a:avLst/>
          </a:prstGeom>
        </p:spPr>
      </p:pic>
      <p:sp>
        <p:nvSpPr>
          <p:cNvPr id="24" name="TextBox 23"/>
          <p:cNvSpPr txBox="1"/>
          <p:nvPr/>
        </p:nvSpPr>
        <p:spPr>
          <a:xfrm>
            <a:off x="3865634" y="2297669"/>
            <a:ext cx="813143" cy="461665"/>
          </a:xfrm>
          <a:prstGeom prst="rect">
            <a:avLst/>
          </a:prstGeom>
          <a:noFill/>
        </p:spPr>
        <p:txBody>
          <a:bodyPr wrap="none" rtlCol="0">
            <a:spAutoFit/>
          </a:bodyPr>
          <a:lstStyle/>
          <a:p>
            <a:r>
              <a:rPr lang="en-US" sz="2400" dirty="0"/>
              <a:t>label</a:t>
            </a:r>
          </a:p>
        </p:txBody>
      </p:sp>
      <p:sp>
        <p:nvSpPr>
          <p:cNvPr id="25" name="TextBox 24"/>
          <p:cNvSpPr txBox="1"/>
          <p:nvPr/>
        </p:nvSpPr>
        <p:spPr>
          <a:xfrm>
            <a:off x="3865634" y="2949223"/>
            <a:ext cx="740933" cy="369332"/>
          </a:xfrm>
          <a:prstGeom prst="rect">
            <a:avLst/>
          </a:prstGeom>
          <a:noFill/>
        </p:spPr>
        <p:txBody>
          <a:bodyPr wrap="none" rtlCol="0">
            <a:spAutoFit/>
          </a:bodyPr>
          <a:lstStyle/>
          <a:p>
            <a:r>
              <a:rPr lang="en-US" dirty="0"/>
              <a:t>label</a:t>
            </a:r>
            <a:r>
              <a:rPr lang="en-US" baseline="-25000" dirty="0"/>
              <a:t>1</a:t>
            </a:r>
          </a:p>
        </p:txBody>
      </p:sp>
      <p:sp>
        <p:nvSpPr>
          <p:cNvPr id="26" name="TextBox 25"/>
          <p:cNvSpPr txBox="1"/>
          <p:nvPr/>
        </p:nvSpPr>
        <p:spPr>
          <a:xfrm>
            <a:off x="3865634" y="3734803"/>
            <a:ext cx="740933" cy="369332"/>
          </a:xfrm>
          <a:prstGeom prst="rect">
            <a:avLst/>
          </a:prstGeom>
          <a:noFill/>
        </p:spPr>
        <p:txBody>
          <a:bodyPr wrap="none" rtlCol="0">
            <a:spAutoFit/>
          </a:bodyPr>
          <a:lstStyle/>
          <a:p>
            <a:r>
              <a:rPr lang="en-US" dirty="0"/>
              <a:t>label</a:t>
            </a:r>
            <a:r>
              <a:rPr lang="en-US" baseline="-25000" dirty="0"/>
              <a:t>3</a:t>
            </a:r>
          </a:p>
        </p:txBody>
      </p:sp>
      <p:sp>
        <p:nvSpPr>
          <p:cNvPr id="27" name="TextBox 26"/>
          <p:cNvSpPr txBox="1"/>
          <p:nvPr/>
        </p:nvSpPr>
        <p:spPr>
          <a:xfrm>
            <a:off x="3865634" y="4698795"/>
            <a:ext cx="740933" cy="369332"/>
          </a:xfrm>
          <a:prstGeom prst="rect">
            <a:avLst/>
          </a:prstGeom>
          <a:noFill/>
        </p:spPr>
        <p:txBody>
          <a:bodyPr wrap="none" rtlCol="0">
            <a:spAutoFit/>
          </a:bodyPr>
          <a:lstStyle/>
          <a:p>
            <a:r>
              <a:rPr lang="en-US" dirty="0"/>
              <a:t>label</a:t>
            </a:r>
            <a:r>
              <a:rPr lang="en-US" baseline="-25000" dirty="0"/>
              <a:t>4</a:t>
            </a:r>
          </a:p>
        </p:txBody>
      </p:sp>
      <p:sp>
        <p:nvSpPr>
          <p:cNvPr id="28" name="TextBox 27"/>
          <p:cNvSpPr txBox="1"/>
          <p:nvPr/>
        </p:nvSpPr>
        <p:spPr>
          <a:xfrm>
            <a:off x="3865634" y="5512050"/>
            <a:ext cx="740933" cy="369332"/>
          </a:xfrm>
          <a:prstGeom prst="rect">
            <a:avLst/>
          </a:prstGeom>
          <a:noFill/>
        </p:spPr>
        <p:txBody>
          <a:bodyPr wrap="none" rtlCol="0">
            <a:spAutoFit/>
          </a:bodyPr>
          <a:lstStyle/>
          <a:p>
            <a:r>
              <a:rPr lang="en-US" dirty="0"/>
              <a:t>label</a:t>
            </a:r>
            <a:r>
              <a:rPr lang="en-US" baseline="-25000" dirty="0"/>
              <a:t>5</a:t>
            </a:r>
          </a:p>
        </p:txBody>
      </p:sp>
    </p:spTree>
    <p:extLst>
      <p:ext uri="{BB962C8B-B14F-4D97-AF65-F5344CB8AC3E}">
        <p14:creationId xmlns:p14="http://schemas.microsoft.com/office/powerpoint/2010/main" val="838236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classification</a:t>
            </a:r>
          </a:p>
        </p:txBody>
      </p:sp>
      <p:pic>
        <p:nvPicPr>
          <p:cNvPr id="5" name="Picture 4"/>
          <p:cNvPicPr>
            <a:picLocks noChangeAspect="1"/>
          </p:cNvPicPr>
          <p:nvPr/>
        </p:nvPicPr>
        <p:blipFill>
          <a:blip r:embed="rId2"/>
          <a:stretch>
            <a:fillRect/>
          </a:stretch>
        </p:blipFill>
        <p:spPr>
          <a:xfrm>
            <a:off x="2346379" y="1935658"/>
            <a:ext cx="1146630" cy="1124147"/>
          </a:xfrm>
          <a:prstGeom prst="rect">
            <a:avLst/>
          </a:prstGeom>
        </p:spPr>
      </p:pic>
      <p:pic>
        <p:nvPicPr>
          <p:cNvPr id="6" name="Picture 5"/>
          <p:cNvPicPr>
            <a:picLocks noChangeAspect="1"/>
          </p:cNvPicPr>
          <p:nvPr/>
        </p:nvPicPr>
        <p:blipFill>
          <a:blip r:embed="rId3"/>
          <a:stretch>
            <a:fillRect/>
          </a:stretch>
        </p:blipFill>
        <p:spPr>
          <a:xfrm>
            <a:off x="2431045" y="3228573"/>
            <a:ext cx="887704" cy="894429"/>
          </a:xfrm>
          <a:prstGeom prst="rect">
            <a:avLst/>
          </a:prstGeom>
        </p:spPr>
      </p:pic>
      <p:pic>
        <p:nvPicPr>
          <p:cNvPr id="7" name="Picture 6"/>
          <p:cNvPicPr>
            <a:picLocks noChangeAspect="1"/>
          </p:cNvPicPr>
          <p:nvPr/>
        </p:nvPicPr>
        <p:blipFill>
          <a:blip r:embed="rId4"/>
          <a:stretch>
            <a:fillRect/>
          </a:stretch>
        </p:blipFill>
        <p:spPr>
          <a:xfrm>
            <a:off x="2338814" y="4218924"/>
            <a:ext cx="1103502" cy="649119"/>
          </a:xfrm>
          <a:prstGeom prst="rect">
            <a:avLst/>
          </a:prstGeom>
        </p:spPr>
      </p:pic>
      <p:pic>
        <p:nvPicPr>
          <p:cNvPr id="8" name="Picture 7"/>
          <p:cNvPicPr>
            <a:picLocks noChangeAspect="1"/>
          </p:cNvPicPr>
          <p:nvPr/>
        </p:nvPicPr>
        <p:blipFill>
          <a:blip r:embed="rId5"/>
          <a:stretch>
            <a:fillRect/>
          </a:stretch>
        </p:blipFill>
        <p:spPr>
          <a:xfrm>
            <a:off x="2222308" y="5043074"/>
            <a:ext cx="1220008" cy="696376"/>
          </a:xfrm>
          <a:prstGeom prst="rect">
            <a:avLst/>
          </a:prstGeom>
        </p:spPr>
      </p:pic>
      <p:sp>
        <p:nvSpPr>
          <p:cNvPr id="9" name="TextBox 8"/>
          <p:cNvSpPr txBox="1"/>
          <p:nvPr/>
        </p:nvSpPr>
        <p:spPr>
          <a:xfrm>
            <a:off x="3865633" y="6138333"/>
            <a:ext cx="7239000" cy="523220"/>
          </a:xfrm>
          <a:prstGeom prst="rect">
            <a:avLst/>
          </a:prstGeom>
          <a:noFill/>
        </p:spPr>
        <p:txBody>
          <a:bodyPr wrap="square" rtlCol="0">
            <a:spAutoFit/>
          </a:bodyPr>
          <a:lstStyle/>
          <a:p>
            <a:r>
              <a:rPr lang="en-US" sz="2800" dirty="0">
                <a:solidFill>
                  <a:srgbClr val="0000FF"/>
                </a:solidFill>
              </a:rPr>
              <a:t>Supervised learning: given labeled examples</a:t>
            </a:r>
          </a:p>
        </p:txBody>
      </p:sp>
      <p:sp>
        <p:nvSpPr>
          <p:cNvPr id="3" name="TextBox 2"/>
          <p:cNvSpPr txBox="1"/>
          <p:nvPr/>
        </p:nvSpPr>
        <p:spPr>
          <a:xfrm>
            <a:off x="3888122" y="1848557"/>
            <a:ext cx="813143" cy="461665"/>
          </a:xfrm>
          <a:prstGeom prst="rect">
            <a:avLst/>
          </a:prstGeom>
          <a:noFill/>
        </p:spPr>
        <p:txBody>
          <a:bodyPr wrap="none" rtlCol="0">
            <a:spAutoFit/>
          </a:bodyPr>
          <a:lstStyle/>
          <a:p>
            <a:r>
              <a:rPr lang="en-US" sz="2400" dirty="0"/>
              <a:t>label</a:t>
            </a:r>
          </a:p>
        </p:txBody>
      </p:sp>
      <p:sp>
        <p:nvSpPr>
          <p:cNvPr id="12" name="TextBox 11"/>
          <p:cNvSpPr txBox="1"/>
          <p:nvPr/>
        </p:nvSpPr>
        <p:spPr>
          <a:xfrm>
            <a:off x="3888121" y="2500111"/>
            <a:ext cx="732780" cy="369332"/>
          </a:xfrm>
          <a:prstGeom prst="rect">
            <a:avLst/>
          </a:prstGeom>
          <a:noFill/>
        </p:spPr>
        <p:txBody>
          <a:bodyPr wrap="none" rtlCol="0">
            <a:spAutoFit/>
          </a:bodyPr>
          <a:lstStyle/>
          <a:p>
            <a:r>
              <a:rPr lang="en-US" dirty="0"/>
              <a:t>apple</a:t>
            </a:r>
            <a:endParaRPr lang="en-US" baseline="-25000" dirty="0"/>
          </a:p>
        </p:txBody>
      </p:sp>
      <p:sp>
        <p:nvSpPr>
          <p:cNvPr id="14" name="TextBox 13"/>
          <p:cNvSpPr txBox="1"/>
          <p:nvPr/>
        </p:nvSpPr>
        <p:spPr>
          <a:xfrm>
            <a:off x="3886900" y="3320466"/>
            <a:ext cx="732780" cy="369332"/>
          </a:xfrm>
          <a:prstGeom prst="rect">
            <a:avLst/>
          </a:prstGeom>
          <a:noFill/>
        </p:spPr>
        <p:txBody>
          <a:bodyPr wrap="none" rtlCol="0">
            <a:spAutoFit/>
          </a:bodyPr>
          <a:lstStyle/>
          <a:p>
            <a:r>
              <a:rPr lang="en-US" dirty="0"/>
              <a:t>apple</a:t>
            </a:r>
            <a:endParaRPr lang="en-US" baseline="-25000" dirty="0"/>
          </a:p>
        </p:txBody>
      </p:sp>
      <p:sp>
        <p:nvSpPr>
          <p:cNvPr id="15" name="TextBox 14"/>
          <p:cNvSpPr txBox="1"/>
          <p:nvPr/>
        </p:nvSpPr>
        <p:spPr>
          <a:xfrm>
            <a:off x="3886900" y="4284458"/>
            <a:ext cx="896324" cy="369332"/>
          </a:xfrm>
          <a:prstGeom prst="rect">
            <a:avLst/>
          </a:prstGeom>
          <a:noFill/>
        </p:spPr>
        <p:txBody>
          <a:bodyPr wrap="none" rtlCol="0">
            <a:spAutoFit/>
          </a:bodyPr>
          <a:lstStyle/>
          <a:p>
            <a:r>
              <a:rPr lang="en-US" dirty="0"/>
              <a:t>banana</a:t>
            </a:r>
            <a:endParaRPr lang="en-US" baseline="-25000" dirty="0"/>
          </a:p>
        </p:txBody>
      </p:sp>
      <p:sp>
        <p:nvSpPr>
          <p:cNvPr id="16" name="TextBox 15"/>
          <p:cNvSpPr txBox="1"/>
          <p:nvPr/>
        </p:nvSpPr>
        <p:spPr>
          <a:xfrm>
            <a:off x="3886900" y="5097713"/>
            <a:ext cx="896324" cy="369332"/>
          </a:xfrm>
          <a:prstGeom prst="rect">
            <a:avLst/>
          </a:prstGeom>
          <a:noFill/>
        </p:spPr>
        <p:txBody>
          <a:bodyPr wrap="none" rtlCol="0">
            <a:spAutoFit/>
          </a:bodyPr>
          <a:lstStyle/>
          <a:p>
            <a:r>
              <a:rPr lang="en-US" dirty="0"/>
              <a:t>banana</a:t>
            </a:r>
            <a:endParaRPr lang="en-US" baseline="-25000" dirty="0"/>
          </a:p>
        </p:txBody>
      </p:sp>
      <p:sp>
        <p:nvSpPr>
          <p:cNvPr id="18" name="TextBox 17"/>
          <p:cNvSpPr txBox="1"/>
          <p:nvPr/>
        </p:nvSpPr>
        <p:spPr>
          <a:xfrm>
            <a:off x="5559780" y="3080624"/>
            <a:ext cx="4941936" cy="954107"/>
          </a:xfrm>
          <a:prstGeom prst="rect">
            <a:avLst/>
          </a:prstGeom>
          <a:noFill/>
        </p:spPr>
        <p:txBody>
          <a:bodyPr wrap="square" rtlCol="0">
            <a:spAutoFit/>
          </a:bodyPr>
          <a:lstStyle/>
          <a:p>
            <a:r>
              <a:rPr lang="en-US" sz="2800" dirty="0">
                <a:solidFill>
                  <a:srgbClr val="008000"/>
                </a:solidFill>
              </a:rPr>
              <a:t>Classification: a finite set of labels</a:t>
            </a:r>
          </a:p>
        </p:txBody>
      </p:sp>
    </p:spTree>
    <p:extLst>
      <p:ext uri="{BB962C8B-B14F-4D97-AF65-F5344CB8AC3E}">
        <p14:creationId xmlns:p14="http://schemas.microsoft.com/office/powerpoint/2010/main" val="333959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venn diagram&#10;&#10;Description automatically generated">
            <a:extLst>
              <a:ext uri="{FF2B5EF4-FFF2-40B4-BE49-F238E27FC236}">
                <a16:creationId xmlns:a16="http://schemas.microsoft.com/office/drawing/2014/main" id="{8FD83494-2A8F-42A3-A66A-0D90080AE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544699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17" name="Oval 16"/>
          <p:cNvSpPr/>
          <p:nvPr/>
        </p:nvSpPr>
        <p:spPr>
          <a:xfrm>
            <a:off x="5729127" y="3076224"/>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p:cNvSpPr txBox="1"/>
          <p:nvPr/>
        </p:nvSpPr>
        <p:spPr>
          <a:xfrm>
            <a:off x="5940793" y="3309781"/>
            <a:ext cx="1334981" cy="830997"/>
          </a:xfrm>
          <a:prstGeom prst="rect">
            <a:avLst/>
          </a:prstGeom>
          <a:noFill/>
        </p:spPr>
        <p:txBody>
          <a:bodyPr wrap="none" rtlCol="0">
            <a:spAutoFit/>
          </a:bodyPr>
          <a:lstStyle/>
          <a:p>
            <a:r>
              <a:rPr lang="en-US" sz="2400" dirty="0"/>
              <a:t>model/</a:t>
            </a:r>
          </a:p>
          <a:p>
            <a:r>
              <a:rPr lang="en-US" sz="2400" dirty="0"/>
              <a:t>predictor</a:t>
            </a:r>
          </a:p>
        </p:txBody>
      </p:sp>
      <p:sp>
        <p:nvSpPr>
          <p:cNvPr id="19" name="Right Arrow 18"/>
          <p:cNvSpPr/>
          <p:nvPr/>
        </p:nvSpPr>
        <p:spPr>
          <a:xfrm>
            <a:off x="4995343" y="3455051"/>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p:cNvSpPr txBox="1"/>
          <p:nvPr/>
        </p:nvSpPr>
        <p:spPr>
          <a:xfrm>
            <a:off x="2362200" y="6096000"/>
            <a:ext cx="7772400" cy="523220"/>
          </a:xfrm>
          <a:prstGeom prst="rect">
            <a:avLst/>
          </a:prstGeom>
          <a:noFill/>
        </p:spPr>
        <p:txBody>
          <a:bodyPr wrap="square" rtlCol="0">
            <a:spAutoFit/>
          </a:bodyPr>
          <a:lstStyle/>
          <a:p>
            <a:r>
              <a:rPr lang="en-US" sz="2800" dirty="0">
                <a:solidFill>
                  <a:srgbClr val="0000FF"/>
                </a:solidFill>
              </a:rPr>
              <a:t>Supervised learning: learn to predict new example</a:t>
            </a:r>
          </a:p>
        </p:txBody>
      </p:sp>
      <p:pic>
        <p:nvPicPr>
          <p:cNvPr id="21" name="Picture 20"/>
          <p:cNvPicPr>
            <a:picLocks noChangeAspect="1"/>
          </p:cNvPicPr>
          <p:nvPr/>
        </p:nvPicPr>
        <p:blipFill>
          <a:blip r:embed="rId2"/>
          <a:stretch>
            <a:fillRect/>
          </a:stretch>
        </p:blipFill>
        <p:spPr>
          <a:xfrm>
            <a:off x="2590800" y="2590800"/>
            <a:ext cx="1816100" cy="2019300"/>
          </a:xfrm>
          <a:prstGeom prst="rect">
            <a:avLst/>
          </a:prstGeom>
        </p:spPr>
      </p:pic>
      <p:sp>
        <p:nvSpPr>
          <p:cNvPr id="22" name="Right Arrow 21"/>
          <p:cNvSpPr/>
          <p:nvPr/>
        </p:nvSpPr>
        <p:spPr>
          <a:xfrm>
            <a:off x="7574854" y="3455051"/>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TextBox 22"/>
          <p:cNvSpPr txBox="1"/>
          <p:nvPr/>
        </p:nvSpPr>
        <p:spPr>
          <a:xfrm>
            <a:off x="8636000" y="3526230"/>
            <a:ext cx="1611476" cy="369332"/>
          </a:xfrm>
          <a:prstGeom prst="rect">
            <a:avLst/>
          </a:prstGeom>
          <a:noFill/>
        </p:spPr>
        <p:txBody>
          <a:bodyPr wrap="none" rtlCol="0">
            <a:spAutoFit/>
          </a:bodyPr>
          <a:lstStyle/>
          <a:p>
            <a:r>
              <a:rPr lang="en-US" dirty="0"/>
              <a:t>predicted label</a:t>
            </a:r>
            <a:endParaRPr lang="en-US" baseline="-25000" dirty="0"/>
          </a:p>
        </p:txBody>
      </p:sp>
    </p:spTree>
    <p:extLst>
      <p:ext uri="{BB962C8B-B14F-4D97-AF65-F5344CB8AC3E}">
        <p14:creationId xmlns:p14="http://schemas.microsoft.com/office/powerpoint/2010/main" val="2198705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tr-TR" dirty="0"/>
              <a:t>Classification Example</a:t>
            </a:r>
          </a:p>
        </p:txBody>
      </p:sp>
      <p:pic>
        <p:nvPicPr>
          <p:cNvPr id="26633" name="Picture 9"/>
          <p:cNvPicPr>
            <a:picLocks noGrp="1" noChangeAspect="1" noChangeArrowheads="1"/>
          </p:cNvPicPr>
          <p:nvPr>
            <p:ph idx="1"/>
          </p:nvPr>
        </p:nvPicPr>
        <p:blipFill>
          <a:blip r:embed="rId2" cstate="print"/>
          <a:srcRect/>
          <a:stretch>
            <a:fillRect/>
          </a:stretch>
        </p:blipFill>
        <p:spPr>
          <a:xfrm>
            <a:off x="5470526" y="1946275"/>
            <a:ext cx="4689475" cy="4464050"/>
          </a:xfrm>
        </p:spPr>
      </p:pic>
      <p:sp>
        <p:nvSpPr>
          <p:cNvPr id="26627" name="Rectangle 3"/>
          <p:cNvSpPr>
            <a:spLocks noGrp="1" noChangeArrowheads="1"/>
          </p:cNvSpPr>
          <p:nvPr>
            <p:ph type="body" sz="half" idx="4294967295"/>
          </p:nvPr>
        </p:nvSpPr>
        <p:spPr>
          <a:xfrm>
            <a:off x="2147887" y="2818342"/>
            <a:ext cx="3322638" cy="3168650"/>
          </a:xfrm>
        </p:spPr>
        <p:txBody>
          <a:bodyPr>
            <a:normAutofit/>
          </a:bodyPr>
          <a:lstStyle/>
          <a:p>
            <a:pPr marL="0" indent="0">
              <a:buNone/>
            </a:pPr>
            <a:r>
              <a:rPr lang="tr-TR" dirty="0" err="1"/>
              <a:t>Differentiate</a:t>
            </a:r>
            <a:r>
              <a:rPr lang="tr-TR" dirty="0"/>
              <a:t> between </a:t>
            </a:r>
            <a:r>
              <a:rPr lang="tr-TR" dirty="0">
                <a:solidFill>
                  <a:srgbClr val="FF33CC"/>
                </a:solidFill>
              </a:rPr>
              <a:t>low-risk</a:t>
            </a:r>
            <a:r>
              <a:rPr lang="tr-TR" dirty="0"/>
              <a:t> and </a:t>
            </a:r>
            <a:r>
              <a:rPr lang="tr-TR" dirty="0">
                <a:solidFill>
                  <a:srgbClr val="FF0000"/>
                </a:solidFill>
              </a:rPr>
              <a:t>high-risk</a:t>
            </a:r>
            <a:r>
              <a:rPr lang="tr-TR" dirty="0"/>
              <a:t> customers from their </a:t>
            </a:r>
            <a:r>
              <a:rPr lang="tr-TR" i="1" dirty="0"/>
              <a:t>income</a:t>
            </a:r>
            <a:r>
              <a:rPr lang="tr-TR" dirty="0"/>
              <a:t> and </a:t>
            </a:r>
            <a:r>
              <a:rPr lang="tr-TR" i="1" dirty="0"/>
              <a:t>savings</a:t>
            </a:r>
          </a:p>
        </p:txBody>
      </p:sp>
    </p:spTree>
    <p:extLst>
      <p:ext uri="{BB962C8B-B14F-4D97-AF65-F5344CB8AC3E}">
        <p14:creationId xmlns:p14="http://schemas.microsoft.com/office/powerpoint/2010/main" val="3616063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tr-TR" dirty="0"/>
              <a:t>Classification Applications</a:t>
            </a:r>
          </a:p>
        </p:txBody>
      </p:sp>
      <p:sp>
        <p:nvSpPr>
          <p:cNvPr id="88067" name="Rectangle 3"/>
          <p:cNvSpPr>
            <a:spLocks noGrp="1" noChangeArrowheads="1"/>
          </p:cNvSpPr>
          <p:nvPr>
            <p:ph idx="1"/>
          </p:nvPr>
        </p:nvSpPr>
        <p:spPr>
          <a:xfrm>
            <a:off x="2122537" y="1741310"/>
            <a:ext cx="8153400" cy="4933244"/>
          </a:xfrm>
        </p:spPr>
        <p:txBody>
          <a:bodyPr>
            <a:normAutofit/>
          </a:bodyPr>
          <a:lstStyle/>
          <a:p>
            <a:pPr marL="0" indent="0">
              <a:buNone/>
            </a:pPr>
            <a:r>
              <a:rPr lang="tr-TR" dirty="0" err="1">
                <a:solidFill>
                  <a:schemeClr val="accent1"/>
                </a:solidFill>
              </a:rPr>
              <a:t>Face</a:t>
            </a:r>
            <a:r>
              <a:rPr lang="tr-TR" dirty="0">
                <a:solidFill>
                  <a:schemeClr val="accent1"/>
                </a:solidFill>
              </a:rPr>
              <a:t> </a:t>
            </a:r>
            <a:r>
              <a:rPr lang="tr-TR" dirty="0" err="1">
                <a:solidFill>
                  <a:schemeClr val="accent1"/>
                </a:solidFill>
              </a:rPr>
              <a:t>recognition</a:t>
            </a:r>
            <a:endParaRPr lang="tr-TR" dirty="0">
              <a:solidFill>
                <a:schemeClr val="accent1"/>
              </a:solidFill>
            </a:endParaRPr>
          </a:p>
          <a:p>
            <a:pPr marL="0" indent="0">
              <a:buNone/>
            </a:pPr>
            <a:endParaRPr lang="tr-TR" dirty="0">
              <a:solidFill>
                <a:schemeClr val="accent1"/>
              </a:solidFill>
            </a:endParaRPr>
          </a:p>
          <a:p>
            <a:pPr marL="0" indent="0">
              <a:buNone/>
            </a:pPr>
            <a:r>
              <a:rPr lang="tr-TR" dirty="0" err="1">
                <a:solidFill>
                  <a:schemeClr val="accent1"/>
                </a:solidFill>
              </a:rPr>
              <a:t>Character</a:t>
            </a:r>
            <a:r>
              <a:rPr lang="tr-TR" dirty="0">
                <a:solidFill>
                  <a:schemeClr val="accent1"/>
                </a:solidFill>
              </a:rPr>
              <a:t> </a:t>
            </a:r>
            <a:r>
              <a:rPr lang="tr-TR" dirty="0" err="1">
                <a:solidFill>
                  <a:schemeClr val="accent1"/>
                </a:solidFill>
              </a:rPr>
              <a:t>recognition</a:t>
            </a:r>
            <a:endParaRPr lang="tr-TR" dirty="0">
              <a:solidFill>
                <a:schemeClr val="accent1"/>
              </a:solidFill>
            </a:endParaRPr>
          </a:p>
          <a:p>
            <a:pPr marL="0" indent="0">
              <a:buNone/>
            </a:pPr>
            <a:endParaRPr lang="tr-TR" dirty="0">
              <a:solidFill>
                <a:schemeClr val="accent1"/>
              </a:solidFill>
            </a:endParaRPr>
          </a:p>
          <a:p>
            <a:pPr marL="0" indent="0">
              <a:buNone/>
            </a:pPr>
            <a:r>
              <a:rPr lang="tr-TR" dirty="0" err="1">
                <a:solidFill>
                  <a:schemeClr val="accent1"/>
                </a:solidFill>
              </a:rPr>
              <a:t>Spam</a:t>
            </a:r>
            <a:r>
              <a:rPr lang="tr-TR" dirty="0">
                <a:solidFill>
                  <a:schemeClr val="accent1"/>
                </a:solidFill>
              </a:rPr>
              <a:t> </a:t>
            </a:r>
            <a:r>
              <a:rPr lang="tr-TR" dirty="0" err="1">
                <a:solidFill>
                  <a:schemeClr val="accent1"/>
                </a:solidFill>
              </a:rPr>
              <a:t>detection</a:t>
            </a:r>
            <a:endParaRPr lang="tr-TR" dirty="0">
              <a:solidFill>
                <a:schemeClr val="accent1"/>
              </a:solidFill>
            </a:endParaRPr>
          </a:p>
          <a:p>
            <a:pPr marL="0" indent="0">
              <a:buNone/>
            </a:pPr>
            <a:endParaRPr lang="tr-TR" dirty="0">
              <a:solidFill>
                <a:schemeClr val="accent1"/>
              </a:solidFill>
            </a:endParaRPr>
          </a:p>
          <a:p>
            <a:pPr marL="0" indent="0">
              <a:buNone/>
            </a:pPr>
            <a:r>
              <a:rPr lang="tr-TR" dirty="0">
                <a:solidFill>
                  <a:schemeClr val="accent1"/>
                </a:solidFill>
              </a:rPr>
              <a:t>Medical diagnosis: </a:t>
            </a:r>
            <a:r>
              <a:rPr lang="tr-TR" dirty="0"/>
              <a:t>From symptoms to illnesses</a:t>
            </a:r>
          </a:p>
        </p:txBody>
      </p:sp>
    </p:spTree>
    <p:extLst>
      <p:ext uri="{BB962C8B-B14F-4D97-AF65-F5344CB8AC3E}">
        <p14:creationId xmlns:p14="http://schemas.microsoft.com/office/powerpoint/2010/main" val="318692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06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0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13A064-D7AA-428C-AB5F-208DD3B1A175}"/>
              </a:ext>
            </a:extLst>
          </p:cNvPr>
          <p:cNvPicPr>
            <a:picLocks noGrp="1" noChangeAspect="1"/>
          </p:cNvPicPr>
          <p:nvPr>
            <p:ph idx="1"/>
          </p:nvPr>
        </p:nvPicPr>
        <p:blipFill>
          <a:blip r:embed="rId2"/>
          <a:stretch>
            <a:fillRect/>
          </a:stretch>
        </p:blipFill>
        <p:spPr>
          <a:xfrm>
            <a:off x="1555424" y="70692"/>
            <a:ext cx="8139790" cy="6636496"/>
          </a:xfrm>
          <a:prstGeom prst="rect">
            <a:avLst/>
          </a:prstGeom>
        </p:spPr>
      </p:pic>
    </p:spTree>
    <p:extLst>
      <p:ext uri="{BB962C8B-B14F-4D97-AF65-F5344CB8AC3E}">
        <p14:creationId xmlns:p14="http://schemas.microsoft.com/office/powerpoint/2010/main" val="2543321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88C87B-8453-4B1E-9705-6156A5451115}"/>
              </a:ext>
            </a:extLst>
          </p:cNvPr>
          <p:cNvPicPr>
            <a:picLocks noGrp="1" noChangeAspect="1"/>
          </p:cNvPicPr>
          <p:nvPr>
            <p:ph idx="1"/>
          </p:nvPr>
        </p:nvPicPr>
        <p:blipFill>
          <a:blip r:embed="rId2"/>
          <a:stretch>
            <a:fillRect/>
          </a:stretch>
        </p:blipFill>
        <p:spPr>
          <a:xfrm>
            <a:off x="405731" y="499621"/>
            <a:ext cx="11009147" cy="5636157"/>
          </a:xfrm>
          <a:prstGeom prst="rect">
            <a:avLst/>
          </a:prstGeom>
        </p:spPr>
      </p:pic>
    </p:spTree>
    <p:extLst>
      <p:ext uri="{BB962C8B-B14F-4D97-AF65-F5344CB8AC3E}">
        <p14:creationId xmlns:p14="http://schemas.microsoft.com/office/powerpoint/2010/main" val="2242585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A6A19AC-D31C-478C-B105-0AFFD4DC4F50}"/>
              </a:ext>
            </a:extLst>
          </p:cNvPr>
          <p:cNvPicPr>
            <a:picLocks noGrp="1" noChangeAspect="1"/>
          </p:cNvPicPr>
          <p:nvPr>
            <p:ph idx="1"/>
          </p:nvPr>
        </p:nvPicPr>
        <p:blipFill>
          <a:blip r:embed="rId2"/>
          <a:stretch>
            <a:fillRect/>
          </a:stretch>
        </p:blipFill>
        <p:spPr>
          <a:xfrm>
            <a:off x="370491" y="282805"/>
            <a:ext cx="10421334" cy="6352152"/>
          </a:xfrm>
          <a:prstGeom prst="rect">
            <a:avLst/>
          </a:prstGeom>
        </p:spPr>
      </p:pic>
    </p:spTree>
    <p:extLst>
      <p:ext uri="{BB962C8B-B14F-4D97-AF65-F5344CB8AC3E}">
        <p14:creationId xmlns:p14="http://schemas.microsoft.com/office/powerpoint/2010/main" val="2594612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BD98D89-EF36-47ED-BD22-2BD2243FB80C}"/>
              </a:ext>
            </a:extLst>
          </p:cNvPr>
          <p:cNvPicPr>
            <a:picLocks noGrp="1" noChangeAspect="1"/>
          </p:cNvPicPr>
          <p:nvPr>
            <p:ph idx="1"/>
          </p:nvPr>
        </p:nvPicPr>
        <p:blipFill>
          <a:blip r:embed="rId2"/>
          <a:stretch>
            <a:fillRect/>
          </a:stretch>
        </p:blipFill>
        <p:spPr>
          <a:xfrm>
            <a:off x="2215299" y="67024"/>
            <a:ext cx="6953801" cy="6640164"/>
          </a:xfrm>
          <a:prstGeom prst="rect">
            <a:avLst/>
          </a:prstGeom>
        </p:spPr>
      </p:pic>
    </p:spTree>
    <p:extLst>
      <p:ext uri="{BB962C8B-B14F-4D97-AF65-F5344CB8AC3E}">
        <p14:creationId xmlns:p14="http://schemas.microsoft.com/office/powerpoint/2010/main" val="3684309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2EE337-F1B0-405B-AF59-388849FCA40B}"/>
              </a:ext>
            </a:extLst>
          </p:cNvPr>
          <p:cNvPicPr>
            <a:picLocks noGrp="1" noChangeAspect="1"/>
          </p:cNvPicPr>
          <p:nvPr>
            <p:ph idx="1"/>
          </p:nvPr>
        </p:nvPicPr>
        <p:blipFill>
          <a:blip r:embed="rId2"/>
          <a:stretch>
            <a:fillRect/>
          </a:stretch>
        </p:blipFill>
        <p:spPr>
          <a:xfrm>
            <a:off x="860352" y="160256"/>
            <a:ext cx="9488725" cy="6546932"/>
          </a:xfrm>
          <a:prstGeom prst="rect">
            <a:avLst/>
          </a:prstGeom>
        </p:spPr>
      </p:pic>
    </p:spTree>
    <p:extLst>
      <p:ext uri="{BB962C8B-B14F-4D97-AF65-F5344CB8AC3E}">
        <p14:creationId xmlns:p14="http://schemas.microsoft.com/office/powerpoint/2010/main" val="3110788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5187647-27EA-4839-9C7C-098AB545D623}"/>
              </a:ext>
            </a:extLst>
          </p:cNvPr>
          <p:cNvPicPr>
            <a:picLocks noGrp="1" noChangeAspect="1"/>
          </p:cNvPicPr>
          <p:nvPr>
            <p:ph idx="1"/>
          </p:nvPr>
        </p:nvPicPr>
        <p:blipFill>
          <a:blip r:embed="rId2"/>
          <a:stretch>
            <a:fillRect/>
          </a:stretch>
        </p:blipFill>
        <p:spPr>
          <a:xfrm>
            <a:off x="999241" y="159802"/>
            <a:ext cx="9235371" cy="6546592"/>
          </a:xfrm>
          <a:prstGeom prst="rect">
            <a:avLst/>
          </a:prstGeom>
        </p:spPr>
      </p:pic>
    </p:spTree>
    <p:extLst>
      <p:ext uri="{BB962C8B-B14F-4D97-AF65-F5344CB8AC3E}">
        <p14:creationId xmlns:p14="http://schemas.microsoft.com/office/powerpoint/2010/main" val="193231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C75083-D792-44CB-9147-638B2D8F2C74}"/>
              </a:ext>
            </a:extLst>
          </p:cNvPr>
          <p:cNvPicPr>
            <a:picLocks noGrp="1" noChangeAspect="1"/>
          </p:cNvPicPr>
          <p:nvPr>
            <p:ph idx="1"/>
          </p:nvPr>
        </p:nvPicPr>
        <p:blipFill>
          <a:blip r:embed="rId2"/>
          <a:stretch>
            <a:fillRect/>
          </a:stretch>
        </p:blipFill>
        <p:spPr>
          <a:xfrm>
            <a:off x="456814" y="452487"/>
            <a:ext cx="11481448" cy="5725166"/>
          </a:xfrm>
          <a:prstGeom prst="rect">
            <a:avLst/>
          </a:prstGeom>
        </p:spPr>
      </p:pic>
    </p:spTree>
    <p:extLst>
      <p:ext uri="{BB962C8B-B14F-4D97-AF65-F5344CB8AC3E}">
        <p14:creationId xmlns:p14="http://schemas.microsoft.com/office/powerpoint/2010/main" val="364711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807A53C-470B-4F97-9711-44D400BAA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893842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302C4D-FF5C-4F3E-85FF-20C5181CB64E}"/>
              </a:ext>
            </a:extLst>
          </p:cNvPr>
          <p:cNvPicPr>
            <a:picLocks noGrp="1" noChangeAspect="1"/>
          </p:cNvPicPr>
          <p:nvPr>
            <p:ph idx="1"/>
          </p:nvPr>
        </p:nvPicPr>
        <p:blipFill>
          <a:blip r:embed="rId2"/>
          <a:stretch>
            <a:fillRect/>
          </a:stretch>
        </p:blipFill>
        <p:spPr>
          <a:xfrm>
            <a:off x="1027522" y="309065"/>
            <a:ext cx="9362649" cy="6398123"/>
          </a:xfrm>
          <a:prstGeom prst="rect">
            <a:avLst/>
          </a:prstGeom>
        </p:spPr>
      </p:pic>
    </p:spTree>
    <p:extLst>
      <p:ext uri="{BB962C8B-B14F-4D97-AF65-F5344CB8AC3E}">
        <p14:creationId xmlns:p14="http://schemas.microsoft.com/office/powerpoint/2010/main" val="3188105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4E656C-EED4-4ED3-8023-CDAB8BFD9FE9}"/>
              </a:ext>
            </a:extLst>
          </p:cNvPr>
          <p:cNvPicPr>
            <a:picLocks noGrp="1" noChangeAspect="1"/>
          </p:cNvPicPr>
          <p:nvPr>
            <p:ph idx="1"/>
          </p:nvPr>
        </p:nvPicPr>
        <p:blipFill>
          <a:blip r:embed="rId2"/>
          <a:stretch>
            <a:fillRect/>
          </a:stretch>
        </p:blipFill>
        <p:spPr>
          <a:xfrm>
            <a:off x="1508289" y="66387"/>
            <a:ext cx="8220063" cy="6640801"/>
          </a:xfrm>
          <a:prstGeom prst="rect">
            <a:avLst/>
          </a:prstGeom>
        </p:spPr>
      </p:pic>
    </p:spTree>
    <p:extLst>
      <p:ext uri="{BB962C8B-B14F-4D97-AF65-F5344CB8AC3E}">
        <p14:creationId xmlns:p14="http://schemas.microsoft.com/office/powerpoint/2010/main" val="66614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094C326-9D2D-4EC6-B936-C6DA87CA1085}"/>
              </a:ext>
            </a:extLst>
          </p:cNvPr>
          <p:cNvPicPr>
            <a:picLocks noGrp="1" noChangeAspect="1"/>
          </p:cNvPicPr>
          <p:nvPr>
            <p:ph idx="1"/>
          </p:nvPr>
        </p:nvPicPr>
        <p:blipFill>
          <a:blip r:embed="rId2"/>
          <a:stretch>
            <a:fillRect/>
          </a:stretch>
        </p:blipFill>
        <p:spPr>
          <a:xfrm>
            <a:off x="1461156" y="88226"/>
            <a:ext cx="8326266" cy="6618962"/>
          </a:xfrm>
          <a:prstGeom prst="rect">
            <a:avLst/>
          </a:prstGeom>
        </p:spPr>
      </p:pic>
    </p:spTree>
    <p:extLst>
      <p:ext uri="{BB962C8B-B14F-4D97-AF65-F5344CB8AC3E}">
        <p14:creationId xmlns:p14="http://schemas.microsoft.com/office/powerpoint/2010/main" val="2831988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3F28FD1-8718-4B74-B72E-AD8CEB07A0CB}"/>
              </a:ext>
            </a:extLst>
          </p:cNvPr>
          <p:cNvPicPr>
            <a:picLocks noGrp="1" noChangeAspect="1"/>
          </p:cNvPicPr>
          <p:nvPr>
            <p:ph idx="1"/>
          </p:nvPr>
        </p:nvPicPr>
        <p:blipFill>
          <a:blip r:embed="rId2"/>
          <a:stretch>
            <a:fillRect/>
          </a:stretch>
        </p:blipFill>
        <p:spPr>
          <a:xfrm>
            <a:off x="1189418" y="108400"/>
            <a:ext cx="9500354" cy="6641200"/>
          </a:xfrm>
          <a:prstGeom prst="rect">
            <a:avLst/>
          </a:prstGeom>
        </p:spPr>
      </p:pic>
    </p:spTree>
    <p:extLst>
      <p:ext uri="{BB962C8B-B14F-4D97-AF65-F5344CB8AC3E}">
        <p14:creationId xmlns:p14="http://schemas.microsoft.com/office/powerpoint/2010/main" val="2156860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522027-52FD-47FA-A488-9D6B4714CF8F}"/>
              </a:ext>
            </a:extLst>
          </p:cNvPr>
          <p:cNvPicPr>
            <a:picLocks noGrp="1" noChangeAspect="1"/>
          </p:cNvPicPr>
          <p:nvPr>
            <p:ph idx="1"/>
          </p:nvPr>
        </p:nvPicPr>
        <p:blipFill>
          <a:blip r:embed="rId2"/>
          <a:stretch>
            <a:fillRect/>
          </a:stretch>
        </p:blipFill>
        <p:spPr>
          <a:xfrm>
            <a:off x="388228" y="215069"/>
            <a:ext cx="11415543" cy="6427861"/>
          </a:xfrm>
          <a:prstGeom prst="rect">
            <a:avLst/>
          </a:prstGeom>
        </p:spPr>
      </p:pic>
    </p:spTree>
    <p:extLst>
      <p:ext uri="{BB962C8B-B14F-4D97-AF65-F5344CB8AC3E}">
        <p14:creationId xmlns:p14="http://schemas.microsoft.com/office/powerpoint/2010/main" val="2329173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0252"/>
          </a:xfrm>
        </p:spPr>
        <p:txBody>
          <a:bodyPr/>
          <a:lstStyle/>
          <a:p>
            <a:pPr algn="ctr"/>
            <a:r>
              <a:rPr lang="en-US" dirty="0"/>
              <a:t>Supervised learning: regression</a:t>
            </a:r>
          </a:p>
        </p:txBody>
      </p:sp>
      <p:pic>
        <p:nvPicPr>
          <p:cNvPr id="5" name="Picture 4"/>
          <p:cNvPicPr>
            <a:picLocks noChangeAspect="1"/>
          </p:cNvPicPr>
          <p:nvPr/>
        </p:nvPicPr>
        <p:blipFill>
          <a:blip r:embed="rId2"/>
          <a:stretch>
            <a:fillRect/>
          </a:stretch>
        </p:blipFill>
        <p:spPr>
          <a:xfrm>
            <a:off x="2338814" y="1904990"/>
            <a:ext cx="1146630" cy="1124147"/>
          </a:xfrm>
          <a:prstGeom prst="rect">
            <a:avLst/>
          </a:prstGeom>
        </p:spPr>
      </p:pic>
      <p:pic>
        <p:nvPicPr>
          <p:cNvPr id="6" name="Picture 5"/>
          <p:cNvPicPr>
            <a:picLocks noChangeAspect="1"/>
          </p:cNvPicPr>
          <p:nvPr/>
        </p:nvPicPr>
        <p:blipFill>
          <a:blip r:embed="rId3"/>
          <a:stretch>
            <a:fillRect/>
          </a:stretch>
        </p:blipFill>
        <p:spPr>
          <a:xfrm>
            <a:off x="2431045" y="3150248"/>
            <a:ext cx="887704" cy="894429"/>
          </a:xfrm>
          <a:prstGeom prst="rect">
            <a:avLst/>
          </a:prstGeom>
        </p:spPr>
      </p:pic>
      <p:pic>
        <p:nvPicPr>
          <p:cNvPr id="7" name="Picture 6"/>
          <p:cNvPicPr>
            <a:picLocks noChangeAspect="1"/>
          </p:cNvPicPr>
          <p:nvPr/>
        </p:nvPicPr>
        <p:blipFill>
          <a:blip r:embed="rId4"/>
          <a:stretch>
            <a:fillRect/>
          </a:stretch>
        </p:blipFill>
        <p:spPr>
          <a:xfrm>
            <a:off x="2338814" y="4140599"/>
            <a:ext cx="1103502" cy="649119"/>
          </a:xfrm>
          <a:prstGeom prst="rect">
            <a:avLst/>
          </a:prstGeom>
        </p:spPr>
      </p:pic>
      <p:pic>
        <p:nvPicPr>
          <p:cNvPr id="8" name="Picture 7"/>
          <p:cNvPicPr>
            <a:picLocks noChangeAspect="1"/>
          </p:cNvPicPr>
          <p:nvPr/>
        </p:nvPicPr>
        <p:blipFill>
          <a:blip r:embed="rId5"/>
          <a:stretch>
            <a:fillRect/>
          </a:stretch>
        </p:blipFill>
        <p:spPr>
          <a:xfrm>
            <a:off x="2222308" y="4964749"/>
            <a:ext cx="1220008" cy="696376"/>
          </a:xfrm>
          <a:prstGeom prst="rect">
            <a:avLst/>
          </a:prstGeom>
        </p:spPr>
      </p:pic>
      <p:sp>
        <p:nvSpPr>
          <p:cNvPr id="9" name="TextBox 8"/>
          <p:cNvSpPr txBox="1"/>
          <p:nvPr/>
        </p:nvSpPr>
        <p:spPr>
          <a:xfrm>
            <a:off x="3865633" y="6138333"/>
            <a:ext cx="7239000" cy="523220"/>
          </a:xfrm>
          <a:prstGeom prst="rect">
            <a:avLst/>
          </a:prstGeom>
          <a:noFill/>
        </p:spPr>
        <p:txBody>
          <a:bodyPr wrap="square" rtlCol="0">
            <a:spAutoFit/>
          </a:bodyPr>
          <a:lstStyle/>
          <a:p>
            <a:r>
              <a:rPr lang="en-US" sz="2800" dirty="0">
                <a:solidFill>
                  <a:srgbClr val="0000FF"/>
                </a:solidFill>
              </a:rPr>
              <a:t>Supervised learning: given labeled examples</a:t>
            </a:r>
          </a:p>
        </p:txBody>
      </p:sp>
      <p:sp>
        <p:nvSpPr>
          <p:cNvPr id="3" name="TextBox 2"/>
          <p:cNvSpPr txBox="1"/>
          <p:nvPr/>
        </p:nvSpPr>
        <p:spPr>
          <a:xfrm>
            <a:off x="3865634" y="1674157"/>
            <a:ext cx="813143" cy="461665"/>
          </a:xfrm>
          <a:prstGeom prst="rect">
            <a:avLst/>
          </a:prstGeom>
          <a:noFill/>
        </p:spPr>
        <p:txBody>
          <a:bodyPr wrap="none" rtlCol="0">
            <a:spAutoFit/>
          </a:bodyPr>
          <a:lstStyle/>
          <a:p>
            <a:r>
              <a:rPr lang="en-US" sz="2400" dirty="0"/>
              <a:t>label</a:t>
            </a:r>
          </a:p>
        </p:txBody>
      </p:sp>
      <p:sp>
        <p:nvSpPr>
          <p:cNvPr id="12" name="TextBox 11"/>
          <p:cNvSpPr txBox="1"/>
          <p:nvPr/>
        </p:nvSpPr>
        <p:spPr>
          <a:xfrm>
            <a:off x="3880557" y="2469443"/>
            <a:ext cx="476412" cy="369332"/>
          </a:xfrm>
          <a:prstGeom prst="rect">
            <a:avLst/>
          </a:prstGeom>
          <a:noFill/>
        </p:spPr>
        <p:txBody>
          <a:bodyPr wrap="none" rtlCol="0">
            <a:spAutoFit/>
          </a:bodyPr>
          <a:lstStyle/>
          <a:p>
            <a:r>
              <a:rPr lang="en-US" dirty="0"/>
              <a:t>4.5</a:t>
            </a:r>
            <a:endParaRPr lang="en-US" baseline="-25000" dirty="0"/>
          </a:p>
        </p:txBody>
      </p:sp>
      <p:sp>
        <p:nvSpPr>
          <p:cNvPr id="14" name="TextBox 13"/>
          <p:cNvSpPr txBox="1"/>
          <p:nvPr/>
        </p:nvSpPr>
        <p:spPr>
          <a:xfrm>
            <a:off x="3886900" y="3242141"/>
            <a:ext cx="593432" cy="369332"/>
          </a:xfrm>
          <a:prstGeom prst="rect">
            <a:avLst/>
          </a:prstGeom>
          <a:noFill/>
        </p:spPr>
        <p:txBody>
          <a:bodyPr wrap="none" rtlCol="0">
            <a:spAutoFit/>
          </a:bodyPr>
          <a:lstStyle/>
          <a:p>
            <a:r>
              <a:rPr lang="en-US" dirty="0"/>
              <a:t>10.1</a:t>
            </a:r>
            <a:endParaRPr lang="en-US" baseline="-25000" dirty="0"/>
          </a:p>
        </p:txBody>
      </p:sp>
      <p:sp>
        <p:nvSpPr>
          <p:cNvPr id="15" name="TextBox 14"/>
          <p:cNvSpPr txBox="1"/>
          <p:nvPr/>
        </p:nvSpPr>
        <p:spPr>
          <a:xfrm>
            <a:off x="3886900" y="4206133"/>
            <a:ext cx="490000" cy="369332"/>
          </a:xfrm>
          <a:prstGeom prst="rect">
            <a:avLst/>
          </a:prstGeom>
          <a:noFill/>
        </p:spPr>
        <p:txBody>
          <a:bodyPr wrap="none" rtlCol="0">
            <a:spAutoFit/>
          </a:bodyPr>
          <a:lstStyle/>
          <a:p>
            <a:r>
              <a:rPr lang="en-US" dirty="0"/>
              <a:t>3.2</a:t>
            </a:r>
            <a:endParaRPr lang="en-US" baseline="-25000" dirty="0"/>
          </a:p>
        </p:txBody>
      </p:sp>
      <p:sp>
        <p:nvSpPr>
          <p:cNvPr id="16" name="TextBox 15"/>
          <p:cNvSpPr txBox="1"/>
          <p:nvPr/>
        </p:nvSpPr>
        <p:spPr>
          <a:xfrm>
            <a:off x="3886900" y="5019388"/>
            <a:ext cx="476412" cy="369332"/>
          </a:xfrm>
          <a:prstGeom prst="rect">
            <a:avLst/>
          </a:prstGeom>
          <a:noFill/>
        </p:spPr>
        <p:txBody>
          <a:bodyPr wrap="none" rtlCol="0">
            <a:spAutoFit/>
          </a:bodyPr>
          <a:lstStyle/>
          <a:p>
            <a:r>
              <a:rPr lang="en-US" dirty="0"/>
              <a:t>4.3</a:t>
            </a:r>
            <a:endParaRPr lang="en-US" baseline="-25000" dirty="0"/>
          </a:p>
        </p:txBody>
      </p:sp>
      <p:sp>
        <p:nvSpPr>
          <p:cNvPr id="18" name="TextBox 17"/>
          <p:cNvSpPr txBox="1"/>
          <p:nvPr/>
        </p:nvSpPr>
        <p:spPr>
          <a:xfrm>
            <a:off x="5559780" y="3080623"/>
            <a:ext cx="4941936" cy="523220"/>
          </a:xfrm>
          <a:prstGeom prst="rect">
            <a:avLst/>
          </a:prstGeom>
          <a:noFill/>
        </p:spPr>
        <p:txBody>
          <a:bodyPr wrap="square" rtlCol="0">
            <a:spAutoFit/>
          </a:bodyPr>
          <a:lstStyle/>
          <a:p>
            <a:r>
              <a:rPr lang="en-US" sz="2800" dirty="0">
                <a:solidFill>
                  <a:srgbClr val="008000"/>
                </a:solidFill>
              </a:rPr>
              <a:t>Regression: label is real-valued</a:t>
            </a:r>
          </a:p>
        </p:txBody>
      </p:sp>
    </p:spTree>
    <p:extLst>
      <p:ext uri="{BB962C8B-B14F-4D97-AF65-F5344CB8AC3E}">
        <p14:creationId xmlns:p14="http://schemas.microsoft.com/office/powerpoint/2010/main" val="107601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a:xfrm>
            <a:off x="1981200" y="0"/>
            <a:ext cx="8229600" cy="857839"/>
          </a:xfrm>
        </p:spPr>
        <p:txBody>
          <a:bodyPr/>
          <a:lstStyle/>
          <a:p>
            <a:pPr algn="ctr"/>
            <a:r>
              <a:rPr lang="tr-TR" dirty="0" err="1"/>
              <a:t>Regression</a:t>
            </a:r>
            <a:r>
              <a:rPr lang="tr-TR" dirty="0"/>
              <a:t> Example</a:t>
            </a:r>
          </a:p>
        </p:txBody>
      </p:sp>
      <p:sp>
        <p:nvSpPr>
          <p:cNvPr id="90117" name="Rectangle 5"/>
          <p:cNvSpPr>
            <a:spLocks noGrp="1" noChangeArrowheads="1"/>
          </p:cNvSpPr>
          <p:nvPr>
            <p:ph type="body" sz="half" idx="1"/>
          </p:nvPr>
        </p:nvSpPr>
        <p:spPr/>
        <p:txBody>
          <a:bodyPr/>
          <a:lstStyle/>
          <a:p>
            <a:pPr marL="0" indent="0">
              <a:buNone/>
            </a:pPr>
            <a:r>
              <a:rPr lang="tr-TR" dirty="0" err="1"/>
              <a:t>Price</a:t>
            </a:r>
            <a:r>
              <a:rPr lang="tr-TR" dirty="0"/>
              <a:t> of a used car</a:t>
            </a:r>
          </a:p>
          <a:p>
            <a:pPr marL="0" indent="0">
              <a:buNone/>
            </a:pPr>
            <a:endParaRPr lang="tr-TR" i="1" dirty="0"/>
          </a:p>
          <a:p>
            <a:pPr marL="0" indent="0">
              <a:buNone/>
            </a:pPr>
            <a:r>
              <a:rPr lang="tr-TR" i="1" dirty="0"/>
              <a:t>x </a:t>
            </a:r>
            <a:r>
              <a:rPr lang="tr-TR" dirty="0"/>
              <a:t>: car </a:t>
            </a:r>
            <a:r>
              <a:rPr lang="tr-TR" dirty="0" err="1"/>
              <a:t>attributes</a:t>
            </a:r>
            <a:br>
              <a:rPr lang="tr-TR" dirty="0"/>
            </a:br>
            <a:r>
              <a:rPr lang="tr-TR" dirty="0"/>
              <a:t>     (</a:t>
            </a:r>
            <a:r>
              <a:rPr lang="tr-TR" dirty="0" err="1"/>
              <a:t>e.g</a:t>
            </a:r>
            <a:r>
              <a:rPr lang="tr-TR" dirty="0"/>
              <a:t>. </a:t>
            </a:r>
            <a:r>
              <a:rPr lang="tr-TR" dirty="0" err="1"/>
              <a:t>mileage</a:t>
            </a:r>
            <a:r>
              <a:rPr lang="tr-TR" dirty="0"/>
              <a:t>)</a:t>
            </a:r>
          </a:p>
          <a:p>
            <a:pPr>
              <a:buFont typeface="Wingdings" pitchFamily="2" charset="2"/>
              <a:buNone/>
            </a:pPr>
            <a:r>
              <a:rPr lang="tr-TR" i="1" dirty="0"/>
              <a:t>y </a:t>
            </a:r>
            <a:r>
              <a:rPr lang="tr-TR" dirty="0"/>
              <a:t>: price</a:t>
            </a:r>
          </a:p>
          <a:p>
            <a:pPr>
              <a:buFont typeface="Wingdings" pitchFamily="2" charset="2"/>
              <a:buNone/>
            </a:pPr>
            <a:endParaRPr lang="tr-TR" dirty="0"/>
          </a:p>
        </p:txBody>
      </p:sp>
      <p:pic>
        <p:nvPicPr>
          <p:cNvPr id="90118" name="Picture 6"/>
          <p:cNvPicPr>
            <a:picLocks noGrp="1" noChangeAspect="1" noChangeArrowheads="1"/>
          </p:cNvPicPr>
          <p:nvPr>
            <p:ph sz="half" idx="2"/>
          </p:nvPr>
        </p:nvPicPr>
        <p:blipFill>
          <a:blip r:embed="rId2" cstate="print"/>
          <a:srcRect/>
          <a:stretch>
            <a:fillRect/>
          </a:stretch>
        </p:blipFill>
        <p:spPr>
          <a:xfrm>
            <a:off x="4520633" y="1557045"/>
            <a:ext cx="5685934" cy="5202238"/>
          </a:xfrm>
        </p:spPr>
      </p:pic>
      <p:sp>
        <p:nvSpPr>
          <p:cNvPr id="90121" name="Text Box 9"/>
          <p:cNvSpPr txBox="1">
            <a:spLocks noChangeArrowheads="1"/>
          </p:cNvSpPr>
          <p:nvPr/>
        </p:nvSpPr>
        <p:spPr bwMode="auto">
          <a:xfrm>
            <a:off x="7751763" y="2779714"/>
            <a:ext cx="1444626" cy="461665"/>
          </a:xfrm>
          <a:prstGeom prst="rect">
            <a:avLst/>
          </a:prstGeom>
          <a:noFill/>
          <a:ln w="9525">
            <a:noFill/>
            <a:miter lim="800000"/>
            <a:headEnd/>
            <a:tailEnd/>
          </a:ln>
          <a:effectLst/>
        </p:spPr>
        <p:txBody>
          <a:bodyPr wrap="none">
            <a:spAutoFit/>
          </a:bodyPr>
          <a:lstStyle/>
          <a:p>
            <a:r>
              <a:rPr lang="tr-TR" sz="2400" i="1" dirty="0">
                <a:solidFill>
                  <a:schemeClr val="accent1"/>
                </a:solidFill>
              </a:rPr>
              <a:t>y </a:t>
            </a:r>
            <a:r>
              <a:rPr lang="tr-TR" sz="2400" dirty="0">
                <a:solidFill>
                  <a:schemeClr val="accent1"/>
                </a:solidFill>
              </a:rPr>
              <a:t>= </a:t>
            </a:r>
            <a:r>
              <a:rPr lang="tr-TR" sz="2400" i="1" dirty="0">
                <a:solidFill>
                  <a:schemeClr val="accent1"/>
                </a:solidFill>
              </a:rPr>
              <a:t>wx</a:t>
            </a:r>
            <a:r>
              <a:rPr lang="tr-TR" sz="2400" dirty="0">
                <a:solidFill>
                  <a:schemeClr val="accent1"/>
                </a:solidFill>
              </a:rPr>
              <a:t>+</a:t>
            </a:r>
            <a:r>
              <a:rPr lang="tr-TR" sz="2400" i="1" dirty="0">
                <a:solidFill>
                  <a:schemeClr val="accent1"/>
                </a:solidFill>
              </a:rPr>
              <a:t>w</a:t>
            </a:r>
            <a:r>
              <a:rPr lang="tr-TR" sz="2400" baseline="-25000" dirty="0">
                <a:solidFill>
                  <a:schemeClr val="accent1"/>
                </a:solidFill>
              </a:rPr>
              <a:t>0</a:t>
            </a:r>
            <a:endParaRPr lang="en-GB" sz="2400" baseline="-25000" dirty="0">
              <a:solidFill>
                <a:schemeClr val="accent1"/>
              </a:solidFill>
            </a:endParaRPr>
          </a:p>
        </p:txBody>
      </p:sp>
      <p:sp>
        <p:nvSpPr>
          <p:cNvPr id="10" name="Slide Number Placeholder 9"/>
          <p:cNvSpPr>
            <a:spLocks noGrp="1"/>
          </p:cNvSpPr>
          <p:nvPr>
            <p:ph type="sldNum" sz="quarter" idx="11"/>
          </p:nvPr>
        </p:nvSpPr>
        <p:spPr/>
        <p:txBody>
          <a:bodyPr/>
          <a:lstStyle/>
          <a:p>
            <a:fld id="{B25A429E-EC32-4435-B6D9-2C358E91B0C4}" type="slidenum">
              <a:rPr lang="tr-TR" smtClean="0"/>
              <a:pPr/>
              <a:t>46</a:t>
            </a:fld>
            <a:endParaRPr lang="tr-TR"/>
          </a:p>
        </p:txBody>
      </p:sp>
    </p:spTree>
    <p:extLst>
      <p:ext uri="{BB962C8B-B14F-4D97-AF65-F5344CB8AC3E}">
        <p14:creationId xmlns:p14="http://schemas.microsoft.com/office/powerpoint/2010/main" val="1054960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8649"/>
          </a:xfrm>
        </p:spPr>
        <p:txBody>
          <a:bodyPr>
            <a:normAutofit fontScale="90000"/>
          </a:bodyPr>
          <a:lstStyle/>
          <a:p>
            <a:pPr algn="ctr"/>
            <a:r>
              <a:rPr lang="en-US" dirty="0"/>
              <a:t>Unsupervised learning</a:t>
            </a:r>
          </a:p>
        </p:txBody>
      </p:sp>
      <p:pic>
        <p:nvPicPr>
          <p:cNvPr id="4" name="Picture 3"/>
          <p:cNvPicPr>
            <a:picLocks noChangeAspect="1"/>
          </p:cNvPicPr>
          <p:nvPr/>
        </p:nvPicPr>
        <p:blipFill>
          <a:blip r:embed="rId2"/>
          <a:stretch>
            <a:fillRect/>
          </a:stretch>
        </p:blipFill>
        <p:spPr>
          <a:xfrm>
            <a:off x="7019798" y="3431117"/>
            <a:ext cx="1993900" cy="1917700"/>
          </a:xfrm>
          <a:prstGeom prst="rect">
            <a:avLst/>
          </a:prstGeom>
        </p:spPr>
      </p:pic>
      <p:pic>
        <p:nvPicPr>
          <p:cNvPr id="5" name="Picture 4"/>
          <p:cNvPicPr>
            <a:picLocks noChangeAspect="1"/>
          </p:cNvPicPr>
          <p:nvPr/>
        </p:nvPicPr>
        <p:blipFill>
          <a:blip r:embed="rId3"/>
          <a:stretch>
            <a:fillRect/>
          </a:stretch>
        </p:blipFill>
        <p:spPr>
          <a:xfrm>
            <a:off x="2949448" y="1526117"/>
            <a:ext cx="1943100" cy="1905000"/>
          </a:xfrm>
          <a:prstGeom prst="rect">
            <a:avLst/>
          </a:prstGeom>
        </p:spPr>
      </p:pic>
      <p:pic>
        <p:nvPicPr>
          <p:cNvPr id="6" name="Picture 5"/>
          <p:cNvPicPr>
            <a:picLocks noChangeAspect="1"/>
          </p:cNvPicPr>
          <p:nvPr/>
        </p:nvPicPr>
        <p:blipFill>
          <a:blip r:embed="rId4"/>
          <a:stretch>
            <a:fillRect/>
          </a:stretch>
        </p:blipFill>
        <p:spPr>
          <a:xfrm>
            <a:off x="5534200" y="1526117"/>
            <a:ext cx="1676400" cy="1689100"/>
          </a:xfrm>
          <a:prstGeom prst="rect">
            <a:avLst/>
          </a:prstGeom>
        </p:spPr>
      </p:pic>
      <p:pic>
        <p:nvPicPr>
          <p:cNvPr id="7" name="Picture 6"/>
          <p:cNvPicPr>
            <a:picLocks noChangeAspect="1"/>
          </p:cNvPicPr>
          <p:nvPr/>
        </p:nvPicPr>
        <p:blipFill>
          <a:blip r:embed="rId5"/>
          <a:stretch>
            <a:fillRect/>
          </a:stretch>
        </p:blipFill>
        <p:spPr>
          <a:xfrm>
            <a:off x="7699248" y="1691217"/>
            <a:ext cx="2590800" cy="1524000"/>
          </a:xfrm>
          <a:prstGeom prst="rect">
            <a:avLst/>
          </a:prstGeom>
        </p:spPr>
      </p:pic>
      <p:pic>
        <p:nvPicPr>
          <p:cNvPr id="8" name="Picture 7"/>
          <p:cNvPicPr>
            <a:picLocks noChangeAspect="1"/>
          </p:cNvPicPr>
          <p:nvPr/>
        </p:nvPicPr>
        <p:blipFill>
          <a:blip r:embed="rId6"/>
          <a:stretch>
            <a:fillRect/>
          </a:stretch>
        </p:blipFill>
        <p:spPr>
          <a:xfrm>
            <a:off x="3203448" y="3575050"/>
            <a:ext cx="2870200" cy="1638300"/>
          </a:xfrm>
          <a:prstGeom prst="rect">
            <a:avLst/>
          </a:prstGeom>
        </p:spPr>
      </p:pic>
      <p:sp>
        <p:nvSpPr>
          <p:cNvPr id="9" name="Rectangle 8"/>
          <p:cNvSpPr/>
          <p:nvPr/>
        </p:nvSpPr>
        <p:spPr>
          <a:xfrm>
            <a:off x="3203448" y="6016260"/>
            <a:ext cx="6568080" cy="400110"/>
          </a:xfrm>
          <a:prstGeom prst="rect">
            <a:avLst/>
          </a:prstGeom>
        </p:spPr>
        <p:txBody>
          <a:bodyPr wrap="none">
            <a:spAutoFit/>
          </a:bodyPr>
          <a:lstStyle/>
          <a:p>
            <a:r>
              <a:rPr lang="en-US" sz="2000" dirty="0" err="1">
                <a:solidFill>
                  <a:srgbClr val="0000FF"/>
                </a:solidFill>
              </a:rPr>
              <a:t>Unupervised</a:t>
            </a:r>
            <a:r>
              <a:rPr lang="en-US" sz="2000" dirty="0">
                <a:solidFill>
                  <a:srgbClr val="0000FF"/>
                </a:solidFill>
              </a:rPr>
              <a:t> learning: given data, i.e. examples, but no labels</a:t>
            </a:r>
          </a:p>
        </p:txBody>
      </p:sp>
    </p:spTree>
    <p:extLst>
      <p:ext uri="{BB962C8B-B14F-4D97-AF65-F5344CB8AC3E}">
        <p14:creationId xmlns:p14="http://schemas.microsoft.com/office/powerpoint/2010/main" val="4072518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4" name="TextBox 3"/>
          <p:cNvSpPr txBox="1"/>
          <p:nvPr/>
        </p:nvSpPr>
        <p:spPr>
          <a:xfrm>
            <a:off x="2136648" y="1989667"/>
            <a:ext cx="4387420" cy="400110"/>
          </a:xfrm>
          <a:prstGeom prst="rect">
            <a:avLst/>
          </a:prstGeom>
          <a:noFill/>
        </p:spPr>
        <p:txBody>
          <a:bodyPr wrap="none" rtlCol="0">
            <a:spAutoFit/>
          </a:bodyPr>
          <a:lstStyle/>
          <a:p>
            <a:r>
              <a:rPr lang="en-US" sz="2000" dirty="0"/>
              <a:t>left, right, straight, left, left, left, straight</a:t>
            </a:r>
          </a:p>
        </p:txBody>
      </p:sp>
      <p:sp>
        <p:nvSpPr>
          <p:cNvPr id="5" name="TextBox 4"/>
          <p:cNvSpPr txBox="1"/>
          <p:nvPr/>
        </p:nvSpPr>
        <p:spPr>
          <a:xfrm>
            <a:off x="2136648" y="2511133"/>
            <a:ext cx="5268558" cy="400110"/>
          </a:xfrm>
          <a:prstGeom prst="rect">
            <a:avLst/>
          </a:prstGeom>
          <a:noFill/>
        </p:spPr>
        <p:txBody>
          <a:bodyPr wrap="none" rtlCol="0">
            <a:spAutoFit/>
          </a:bodyPr>
          <a:lstStyle/>
          <a:p>
            <a:r>
              <a:rPr lang="en-US" sz="2000" dirty="0"/>
              <a:t>left, straight, straight, left, right, straight, straight</a:t>
            </a:r>
          </a:p>
        </p:txBody>
      </p:sp>
      <p:sp>
        <p:nvSpPr>
          <p:cNvPr id="6" name="TextBox 5"/>
          <p:cNvSpPr txBox="1"/>
          <p:nvPr/>
        </p:nvSpPr>
        <p:spPr>
          <a:xfrm>
            <a:off x="8353778" y="2032000"/>
            <a:ext cx="788999" cy="369332"/>
          </a:xfrm>
          <a:prstGeom prst="rect">
            <a:avLst/>
          </a:prstGeom>
          <a:noFill/>
        </p:spPr>
        <p:txBody>
          <a:bodyPr wrap="none" rtlCol="0">
            <a:spAutoFit/>
          </a:bodyPr>
          <a:lstStyle/>
          <a:p>
            <a:r>
              <a:rPr lang="en-US" b="1" dirty="0">
                <a:solidFill>
                  <a:srgbClr val="008000"/>
                </a:solidFill>
              </a:rPr>
              <a:t>GOOD</a:t>
            </a:r>
          </a:p>
        </p:txBody>
      </p:sp>
      <p:sp>
        <p:nvSpPr>
          <p:cNvPr id="7" name="TextBox 6"/>
          <p:cNvSpPr txBox="1"/>
          <p:nvPr/>
        </p:nvSpPr>
        <p:spPr>
          <a:xfrm>
            <a:off x="8438444" y="2508577"/>
            <a:ext cx="607671" cy="369332"/>
          </a:xfrm>
          <a:prstGeom prst="rect">
            <a:avLst/>
          </a:prstGeom>
          <a:noFill/>
        </p:spPr>
        <p:txBody>
          <a:bodyPr wrap="none" rtlCol="0">
            <a:spAutoFit/>
          </a:bodyPr>
          <a:lstStyle/>
          <a:p>
            <a:r>
              <a:rPr lang="en-US" b="1" dirty="0">
                <a:solidFill>
                  <a:srgbClr val="FF0000"/>
                </a:solidFill>
              </a:rPr>
              <a:t>BAD</a:t>
            </a:r>
          </a:p>
        </p:txBody>
      </p:sp>
      <p:sp>
        <p:nvSpPr>
          <p:cNvPr id="8" name="TextBox 7"/>
          <p:cNvSpPr txBox="1"/>
          <p:nvPr/>
        </p:nvSpPr>
        <p:spPr>
          <a:xfrm>
            <a:off x="2136648" y="3291246"/>
            <a:ext cx="4387420" cy="400110"/>
          </a:xfrm>
          <a:prstGeom prst="rect">
            <a:avLst/>
          </a:prstGeom>
          <a:noFill/>
        </p:spPr>
        <p:txBody>
          <a:bodyPr wrap="none" rtlCol="0">
            <a:spAutoFit/>
          </a:bodyPr>
          <a:lstStyle/>
          <a:p>
            <a:r>
              <a:rPr lang="en-US" sz="2000" dirty="0"/>
              <a:t>left, right, straight, left, left, left, straight</a:t>
            </a:r>
          </a:p>
        </p:txBody>
      </p:sp>
      <p:sp>
        <p:nvSpPr>
          <p:cNvPr id="9" name="TextBox 8"/>
          <p:cNvSpPr txBox="1"/>
          <p:nvPr/>
        </p:nvSpPr>
        <p:spPr>
          <a:xfrm>
            <a:off x="2136648" y="3812712"/>
            <a:ext cx="5268558" cy="400110"/>
          </a:xfrm>
          <a:prstGeom prst="rect">
            <a:avLst/>
          </a:prstGeom>
          <a:noFill/>
        </p:spPr>
        <p:txBody>
          <a:bodyPr wrap="none" rtlCol="0">
            <a:spAutoFit/>
          </a:bodyPr>
          <a:lstStyle/>
          <a:p>
            <a:r>
              <a:rPr lang="en-US" sz="2000" dirty="0"/>
              <a:t>left, straight, straight, left, right, straight, straight</a:t>
            </a:r>
          </a:p>
        </p:txBody>
      </p:sp>
      <p:sp>
        <p:nvSpPr>
          <p:cNvPr id="10" name="TextBox 9"/>
          <p:cNvSpPr txBox="1"/>
          <p:nvPr/>
        </p:nvSpPr>
        <p:spPr>
          <a:xfrm>
            <a:off x="8353778" y="3333579"/>
            <a:ext cx="612179" cy="369332"/>
          </a:xfrm>
          <a:prstGeom prst="rect">
            <a:avLst/>
          </a:prstGeom>
          <a:noFill/>
        </p:spPr>
        <p:txBody>
          <a:bodyPr wrap="none" rtlCol="0">
            <a:spAutoFit/>
          </a:bodyPr>
          <a:lstStyle/>
          <a:p>
            <a:r>
              <a:rPr lang="en-US" b="1" dirty="0">
                <a:solidFill>
                  <a:srgbClr val="008000"/>
                </a:solidFill>
              </a:rPr>
              <a:t>18.5</a:t>
            </a:r>
          </a:p>
        </p:txBody>
      </p:sp>
      <p:sp>
        <p:nvSpPr>
          <p:cNvPr id="11" name="TextBox 10"/>
          <p:cNvSpPr txBox="1"/>
          <p:nvPr/>
        </p:nvSpPr>
        <p:spPr>
          <a:xfrm>
            <a:off x="8438444" y="3810156"/>
            <a:ext cx="379431" cy="369332"/>
          </a:xfrm>
          <a:prstGeom prst="rect">
            <a:avLst/>
          </a:prstGeom>
          <a:noFill/>
        </p:spPr>
        <p:txBody>
          <a:bodyPr wrap="none" rtlCol="0">
            <a:spAutoFit/>
          </a:bodyPr>
          <a:lstStyle/>
          <a:p>
            <a:r>
              <a:rPr lang="en-US" b="1" dirty="0">
                <a:solidFill>
                  <a:srgbClr val="FF0000"/>
                </a:solidFill>
              </a:rPr>
              <a:t>-3</a:t>
            </a:r>
          </a:p>
        </p:txBody>
      </p:sp>
      <p:cxnSp>
        <p:nvCxnSpPr>
          <p:cNvPr id="13" name="Straight Connector 12"/>
          <p:cNvCxnSpPr/>
          <p:nvPr/>
        </p:nvCxnSpPr>
        <p:spPr>
          <a:xfrm flipV="1">
            <a:off x="2003778" y="3146778"/>
            <a:ext cx="7775222" cy="28222"/>
          </a:xfrm>
          <a:prstGeom prst="line">
            <a:avLst/>
          </a:prstGeom>
          <a:ln w="28575" cmpd="sng"/>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003778" y="4329289"/>
            <a:ext cx="7775222" cy="28222"/>
          </a:xfrm>
          <a:prstGeom prst="line">
            <a:avLst/>
          </a:prstGeom>
          <a:ln w="28575" cmpd="sng"/>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986890" y="4595167"/>
            <a:ext cx="7919110" cy="1200328"/>
          </a:xfrm>
          <a:prstGeom prst="rect">
            <a:avLst/>
          </a:prstGeom>
          <a:noFill/>
        </p:spPr>
        <p:txBody>
          <a:bodyPr wrap="square" rtlCol="0">
            <a:spAutoFit/>
          </a:bodyPr>
          <a:lstStyle/>
          <a:p>
            <a:r>
              <a:rPr lang="en-US" sz="2400" dirty="0"/>
              <a:t>Given a </a:t>
            </a:r>
            <a:r>
              <a:rPr lang="en-US" sz="2400" i="1" dirty="0">
                <a:solidFill>
                  <a:srgbClr val="FF6600"/>
                </a:solidFill>
              </a:rPr>
              <a:t>sequence</a:t>
            </a:r>
            <a:r>
              <a:rPr lang="en-US" sz="2400" dirty="0"/>
              <a:t> of examples/states and a </a:t>
            </a:r>
            <a:r>
              <a:rPr lang="en-US" sz="2400" i="1" dirty="0">
                <a:solidFill>
                  <a:srgbClr val="FF6600"/>
                </a:solidFill>
              </a:rPr>
              <a:t>reward</a:t>
            </a:r>
            <a:r>
              <a:rPr lang="en-US" sz="2400" dirty="0"/>
              <a:t> after completing that sequence, learn to predict the action to take in for an individual example/state</a:t>
            </a:r>
          </a:p>
        </p:txBody>
      </p:sp>
    </p:spTree>
    <p:extLst>
      <p:ext uri="{BB962C8B-B14F-4D97-AF65-F5344CB8AC3E}">
        <p14:creationId xmlns:p14="http://schemas.microsoft.com/office/powerpoint/2010/main" val="3369511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B7ADB9-9F19-4D96-96B5-F1C5BC491FAD}"/>
              </a:ext>
            </a:extLst>
          </p:cNvPr>
          <p:cNvPicPr>
            <a:picLocks noChangeAspect="1"/>
          </p:cNvPicPr>
          <p:nvPr/>
        </p:nvPicPr>
        <p:blipFill>
          <a:blip r:embed="rId2"/>
          <a:stretch>
            <a:fillRect/>
          </a:stretch>
        </p:blipFill>
        <p:spPr>
          <a:xfrm>
            <a:off x="1022195" y="0"/>
            <a:ext cx="10147610" cy="6858000"/>
          </a:xfrm>
          <a:prstGeom prst="rect">
            <a:avLst/>
          </a:prstGeom>
        </p:spPr>
      </p:pic>
    </p:spTree>
    <p:extLst>
      <p:ext uri="{BB962C8B-B14F-4D97-AF65-F5344CB8AC3E}">
        <p14:creationId xmlns:p14="http://schemas.microsoft.com/office/powerpoint/2010/main" val="4038717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230A-E7CE-41A2-999F-B5D6956CD589}"/>
              </a:ext>
            </a:extLst>
          </p:cNvPr>
          <p:cNvSpPr>
            <a:spLocks noGrp="1"/>
          </p:cNvSpPr>
          <p:nvPr>
            <p:ph type="title"/>
          </p:nvPr>
        </p:nvSpPr>
        <p:spPr>
          <a:xfrm>
            <a:off x="838200" y="365125"/>
            <a:ext cx="10515600" cy="520995"/>
          </a:xfrm>
        </p:spPr>
        <p:txBody>
          <a:bodyPr>
            <a:normAutofit fontScale="90000"/>
          </a:bodyPr>
          <a:lstStyle/>
          <a:p>
            <a:r>
              <a:rPr lang="en-IN" dirty="0"/>
              <a:t>Prerequisites Skills</a:t>
            </a:r>
          </a:p>
        </p:txBody>
      </p:sp>
      <p:sp>
        <p:nvSpPr>
          <p:cNvPr id="3" name="Content Placeholder 2">
            <a:extLst>
              <a:ext uri="{FF2B5EF4-FFF2-40B4-BE49-F238E27FC236}">
                <a16:creationId xmlns:a16="http://schemas.microsoft.com/office/drawing/2014/main" id="{83E56A87-6EA9-4AFC-B67F-9E455A3B8BB7}"/>
              </a:ext>
            </a:extLst>
          </p:cNvPr>
          <p:cNvSpPr>
            <a:spLocks noGrp="1"/>
          </p:cNvSpPr>
          <p:nvPr>
            <p:ph idx="1"/>
          </p:nvPr>
        </p:nvSpPr>
        <p:spPr>
          <a:xfrm>
            <a:off x="838200" y="1140643"/>
            <a:ext cx="10515600" cy="5036320"/>
          </a:xfrm>
        </p:spPr>
        <p:txBody>
          <a:bodyPr/>
          <a:lstStyle/>
          <a:p>
            <a:r>
              <a:rPr lang="en-IN" dirty="0"/>
              <a:t>Fundamental knowledge of probability and linear algebra.</a:t>
            </a:r>
          </a:p>
          <a:p>
            <a:endParaRPr lang="en-IN" dirty="0"/>
          </a:p>
          <a:p>
            <a:r>
              <a:rPr lang="en-IN" dirty="0"/>
              <a:t>The ability to code in any computer language, especially in Python language.</a:t>
            </a:r>
          </a:p>
          <a:p>
            <a:endParaRPr lang="en-IN" dirty="0"/>
          </a:p>
          <a:p>
            <a:r>
              <a:rPr lang="en-IN" dirty="0"/>
              <a:t>Knowledge of Calculus, especially derivatives of single variable and multivariate functions.</a:t>
            </a:r>
          </a:p>
          <a:p>
            <a:endParaRPr lang="en-IN" dirty="0"/>
          </a:p>
        </p:txBody>
      </p:sp>
    </p:spTree>
    <p:extLst>
      <p:ext uri="{BB962C8B-B14F-4D97-AF65-F5344CB8AC3E}">
        <p14:creationId xmlns:p14="http://schemas.microsoft.com/office/powerpoint/2010/main" val="3701708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FC09AB-241C-47CC-A87A-486D35DF464B}"/>
              </a:ext>
            </a:extLst>
          </p:cNvPr>
          <p:cNvPicPr>
            <a:picLocks noChangeAspect="1"/>
          </p:cNvPicPr>
          <p:nvPr/>
        </p:nvPicPr>
        <p:blipFill>
          <a:blip r:embed="rId2"/>
          <a:stretch>
            <a:fillRect/>
          </a:stretch>
        </p:blipFill>
        <p:spPr>
          <a:xfrm>
            <a:off x="1404604" y="0"/>
            <a:ext cx="9382792" cy="6858000"/>
          </a:xfrm>
          <a:prstGeom prst="rect">
            <a:avLst/>
          </a:prstGeom>
        </p:spPr>
      </p:pic>
    </p:spTree>
    <p:extLst>
      <p:ext uri="{BB962C8B-B14F-4D97-AF65-F5344CB8AC3E}">
        <p14:creationId xmlns:p14="http://schemas.microsoft.com/office/powerpoint/2010/main" val="140660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2C87A-9D23-4048-A7B9-65FC76B29222}"/>
              </a:ext>
            </a:extLst>
          </p:cNvPr>
          <p:cNvSpPr>
            <a:spLocks noGrp="1"/>
          </p:cNvSpPr>
          <p:nvPr>
            <p:ph type="ctrTitle"/>
          </p:nvPr>
        </p:nvSpPr>
        <p:spPr>
          <a:xfrm>
            <a:off x="1524000" y="198536"/>
            <a:ext cx="9144000" cy="753571"/>
          </a:xfrm>
        </p:spPr>
        <p:txBody>
          <a:bodyPr>
            <a:normAutofit fontScale="90000"/>
          </a:bodyPr>
          <a:lstStyle/>
          <a:p>
            <a:r>
              <a:rPr lang="en-IN" dirty="0"/>
              <a:t>Linear regression</a:t>
            </a:r>
          </a:p>
        </p:txBody>
      </p:sp>
      <p:sp>
        <p:nvSpPr>
          <p:cNvPr id="3" name="Subtitle 2">
            <a:extLst>
              <a:ext uri="{FF2B5EF4-FFF2-40B4-BE49-F238E27FC236}">
                <a16:creationId xmlns:a16="http://schemas.microsoft.com/office/drawing/2014/main" id="{6AC07861-F980-4F81-A3DB-90C26164C171}"/>
              </a:ext>
            </a:extLst>
          </p:cNvPr>
          <p:cNvSpPr>
            <a:spLocks noGrp="1"/>
          </p:cNvSpPr>
          <p:nvPr>
            <p:ph type="subTitle" idx="1"/>
          </p:nvPr>
        </p:nvSpPr>
        <p:spPr>
          <a:xfrm>
            <a:off x="612742" y="952107"/>
            <a:ext cx="10897386" cy="5707357"/>
          </a:xfrm>
        </p:spPr>
        <p:txBody>
          <a:bodyPr/>
          <a:lstStyle/>
          <a:p>
            <a:pPr marL="342900" indent="-342900" algn="l">
              <a:buFont typeface="Arial" panose="020B0604020202020204" pitchFamily="34" charset="0"/>
              <a:buChar char="•"/>
              <a:defRPr>
                <a:latin typeface="Georgia"/>
                <a:ea typeface="Georgia"/>
                <a:cs typeface="Georgia"/>
                <a:sym typeface="Georgia"/>
              </a:defRPr>
            </a:pPr>
            <a:r>
              <a:rPr lang="en-IN" dirty="0"/>
              <a:t>The simple linear regression models are used to show or predict the relationship between the two variables or factors</a:t>
            </a:r>
          </a:p>
          <a:p>
            <a:pPr marL="342900" indent="-342900" algn="l">
              <a:buFont typeface="Arial" panose="020B0604020202020204" pitchFamily="34" charset="0"/>
              <a:buChar char="•"/>
              <a:defRPr>
                <a:latin typeface="Georgia"/>
                <a:ea typeface="Georgia"/>
                <a:cs typeface="Georgia"/>
                <a:sym typeface="Georgia"/>
              </a:defRPr>
            </a:pPr>
            <a:r>
              <a:rPr lang="en-IN" dirty="0"/>
              <a:t>The factor that being predicted is called dependent variable and the factors that is are used to predict the dependent variable are called independent variables</a:t>
            </a:r>
          </a:p>
          <a:p>
            <a:pPr marL="342900" indent="-342900" algn="l">
              <a:buFont typeface="Arial" panose="020B0604020202020204" pitchFamily="34" charset="0"/>
              <a:buChar char="•"/>
            </a:pPr>
            <a:endParaRPr lang="en-IN" dirty="0"/>
          </a:p>
        </p:txBody>
      </p:sp>
      <p:grpSp>
        <p:nvGrpSpPr>
          <p:cNvPr id="4" name="Image Gallery">
            <a:extLst>
              <a:ext uri="{FF2B5EF4-FFF2-40B4-BE49-F238E27FC236}">
                <a16:creationId xmlns:a16="http://schemas.microsoft.com/office/drawing/2014/main" id="{E7B4B156-FE3C-4A98-8DD0-BD7D9C7F350A}"/>
              </a:ext>
            </a:extLst>
          </p:cNvPr>
          <p:cNvGrpSpPr/>
          <p:nvPr/>
        </p:nvGrpSpPr>
        <p:grpSpPr>
          <a:xfrm>
            <a:off x="4062953" y="2592371"/>
            <a:ext cx="6410225" cy="4170788"/>
            <a:chOff x="-1" y="-1"/>
            <a:chExt cx="5334003" cy="3551020"/>
          </a:xfrm>
        </p:grpSpPr>
        <p:pic>
          <p:nvPicPr>
            <p:cNvPr id="5" name="lr.png" descr="lr.png">
              <a:extLst>
                <a:ext uri="{FF2B5EF4-FFF2-40B4-BE49-F238E27FC236}">
                  <a16:creationId xmlns:a16="http://schemas.microsoft.com/office/drawing/2014/main" id="{B91D8CB5-1AA3-4938-AF33-FA07C6AFAB30}"/>
                </a:ext>
              </a:extLst>
            </p:cNvPr>
            <p:cNvPicPr>
              <a:picLocks noChangeAspect="1"/>
            </p:cNvPicPr>
            <p:nvPr/>
          </p:nvPicPr>
          <p:blipFill>
            <a:blip r:embed="rId2"/>
            <a:srcRect l="1614" r="1614"/>
            <a:stretch>
              <a:fillRect/>
            </a:stretch>
          </p:blipFill>
          <p:spPr>
            <a:xfrm>
              <a:off x="-1" y="-1"/>
              <a:ext cx="5334003" cy="3013249"/>
            </a:xfrm>
            <a:prstGeom prst="rect">
              <a:avLst/>
            </a:prstGeom>
            <a:ln w="12700" cap="flat">
              <a:noFill/>
              <a:miter lim="400000"/>
            </a:ln>
            <a:effectLst/>
          </p:spPr>
        </p:pic>
        <p:sp>
          <p:nvSpPr>
            <p:cNvPr id="6" name="Simple Linear regression">
              <a:extLst>
                <a:ext uri="{FF2B5EF4-FFF2-40B4-BE49-F238E27FC236}">
                  <a16:creationId xmlns:a16="http://schemas.microsoft.com/office/drawing/2014/main" id="{2C77AE02-BE93-4D43-AC3C-CC3A5B7030FC}"/>
                </a:ext>
              </a:extLst>
            </p:cNvPr>
            <p:cNvSpPr txBox="1"/>
            <p:nvPr/>
          </p:nvSpPr>
          <p:spPr>
            <a:xfrm>
              <a:off x="-1" y="3089446"/>
              <a:ext cx="5334003" cy="4615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8" tIns="53578" rIns="53578" bIns="53578" numCol="1" anchor="t">
              <a:spAutoFit/>
            </a:bodyPr>
            <a:lstStyle>
              <a:lvl1pPr>
                <a:defRPr sz="2000" b="1">
                  <a:latin typeface="+mj-lt"/>
                  <a:ea typeface="+mj-ea"/>
                  <a:cs typeface="+mj-cs"/>
                  <a:sym typeface="Helvetica Neue"/>
                </a:defRPr>
              </a:lvl1pPr>
            </a:lstStyle>
            <a:p>
              <a:r>
                <a:rPr sz="1406"/>
                <a:t>Simple Linear regression</a:t>
              </a:r>
            </a:p>
          </p:txBody>
        </p:sp>
      </p:grpSp>
    </p:spTree>
    <p:extLst>
      <p:ext uri="{BB962C8B-B14F-4D97-AF65-F5344CB8AC3E}">
        <p14:creationId xmlns:p14="http://schemas.microsoft.com/office/powerpoint/2010/main" val="2898766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2C87A-9D23-4048-A7B9-65FC76B29222}"/>
              </a:ext>
            </a:extLst>
          </p:cNvPr>
          <p:cNvSpPr>
            <a:spLocks noGrp="1"/>
          </p:cNvSpPr>
          <p:nvPr>
            <p:ph type="ctrTitle"/>
          </p:nvPr>
        </p:nvSpPr>
        <p:spPr>
          <a:xfrm>
            <a:off x="1524000" y="198537"/>
            <a:ext cx="9144000" cy="654578"/>
          </a:xfrm>
        </p:spPr>
        <p:txBody>
          <a:bodyPr>
            <a:normAutofit fontScale="90000"/>
          </a:bodyPr>
          <a:lstStyle/>
          <a:p>
            <a:r>
              <a:rPr lang="en-IN" dirty="0"/>
              <a:t>Linear regression</a:t>
            </a:r>
          </a:p>
        </p:txBody>
      </p:sp>
      <p:sp>
        <p:nvSpPr>
          <p:cNvPr id="3" name="Subtitle 2">
            <a:extLst>
              <a:ext uri="{FF2B5EF4-FFF2-40B4-BE49-F238E27FC236}">
                <a16:creationId xmlns:a16="http://schemas.microsoft.com/office/drawing/2014/main" id="{6AC07861-F980-4F81-A3DB-90C26164C171}"/>
              </a:ext>
            </a:extLst>
          </p:cNvPr>
          <p:cNvSpPr>
            <a:spLocks noGrp="1"/>
          </p:cNvSpPr>
          <p:nvPr>
            <p:ph type="subTitle" idx="1"/>
          </p:nvPr>
        </p:nvSpPr>
        <p:spPr>
          <a:xfrm>
            <a:off x="612742" y="862843"/>
            <a:ext cx="10897386" cy="5806349"/>
          </a:xfrm>
        </p:spPr>
        <p:txBody>
          <a:bodyPr/>
          <a:lstStyle/>
          <a:p>
            <a:pPr marL="342900" indent="-342900" algn="l">
              <a:buFont typeface="Arial" panose="020B0604020202020204" pitchFamily="34" charset="0"/>
              <a:buChar char="•"/>
            </a:pPr>
            <a:r>
              <a:rPr lang="en-IN" dirty="0"/>
              <a:t>Predicting C02 emission with engine size feature using simple linear regression </a:t>
            </a:r>
            <a:endParaRPr lang="en-IN" dirty="0">
              <a:solidFill>
                <a:srgbClr val="000000"/>
              </a:solidFill>
              <a:sym typeface="Helvetica Neue Medium"/>
            </a:endParaRPr>
          </a:p>
          <a:p>
            <a:pPr algn="l"/>
            <a:endParaRPr lang="en-IN" dirty="0"/>
          </a:p>
        </p:txBody>
      </p:sp>
      <p:pic>
        <p:nvPicPr>
          <p:cNvPr id="9" name="Picture 8">
            <a:extLst>
              <a:ext uri="{FF2B5EF4-FFF2-40B4-BE49-F238E27FC236}">
                <a16:creationId xmlns:a16="http://schemas.microsoft.com/office/drawing/2014/main" id="{423B99E4-F9F1-46A4-8ED1-CD1F9276E802}"/>
              </a:ext>
            </a:extLst>
          </p:cNvPr>
          <p:cNvPicPr>
            <a:picLocks noChangeAspect="1"/>
          </p:cNvPicPr>
          <p:nvPr/>
        </p:nvPicPr>
        <p:blipFill>
          <a:blip r:embed="rId2"/>
          <a:stretch>
            <a:fillRect/>
          </a:stretch>
        </p:blipFill>
        <p:spPr>
          <a:xfrm>
            <a:off x="612742" y="1500492"/>
            <a:ext cx="5671326" cy="5257965"/>
          </a:xfrm>
          <a:prstGeom prst="rect">
            <a:avLst/>
          </a:prstGeom>
        </p:spPr>
      </p:pic>
      <p:pic>
        <p:nvPicPr>
          <p:cNvPr id="10" name="Picture 9">
            <a:extLst>
              <a:ext uri="{FF2B5EF4-FFF2-40B4-BE49-F238E27FC236}">
                <a16:creationId xmlns:a16="http://schemas.microsoft.com/office/drawing/2014/main" id="{8D208502-CBAF-4B91-B965-903019930C35}"/>
              </a:ext>
            </a:extLst>
          </p:cNvPr>
          <p:cNvPicPr>
            <a:picLocks noChangeAspect="1"/>
          </p:cNvPicPr>
          <p:nvPr/>
        </p:nvPicPr>
        <p:blipFill>
          <a:blip r:embed="rId3"/>
          <a:stretch>
            <a:fillRect/>
          </a:stretch>
        </p:blipFill>
        <p:spPr>
          <a:xfrm>
            <a:off x="6468928" y="1361901"/>
            <a:ext cx="5431173" cy="5396556"/>
          </a:xfrm>
          <a:prstGeom prst="rect">
            <a:avLst/>
          </a:prstGeom>
        </p:spPr>
      </p:pic>
    </p:spTree>
    <p:extLst>
      <p:ext uri="{BB962C8B-B14F-4D97-AF65-F5344CB8AC3E}">
        <p14:creationId xmlns:p14="http://schemas.microsoft.com/office/powerpoint/2010/main" val="3809150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363745" y="280988"/>
            <a:ext cx="9144000" cy="499620"/>
          </a:xfrm>
        </p:spPr>
        <p:txBody>
          <a:bodyPr>
            <a:noAutofit/>
          </a:bodyPr>
          <a:lstStyle/>
          <a:p>
            <a:r>
              <a:rPr lang="en-US" sz="3200" dirty="0"/>
              <a:t>Machine Learning</a:t>
            </a:r>
          </a:p>
        </p:txBody>
      </p:sp>
      <p:pic>
        <p:nvPicPr>
          <p:cNvPr id="4" name="Picture 3">
            <a:extLst>
              <a:ext uri="{FF2B5EF4-FFF2-40B4-BE49-F238E27FC236}">
                <a16:creationId xmlns:a16="http://schemas.microsoft.com/office/drawing/2014/main" id="{536B537D-7403-4651-B108-258CE8DA3C4A}"/>
              </a:ext>
            </a:extLst>
          </p:cNvPr>
          <p:cNvPicPr>
            <a:picLocks noChangeAspect="1"/>
          </p:cNvPicPr>
          <p:nvPr/>
        </p:nvPicPr>
        <p:blipFill>
          <a:blip r:embed="rId2"/>
          <a:stretch>
            <a:fillRect/>
          </a:stretch>
        </p:blipFill>
        <p:spPr>
          <a:xfrm>
            <a:off x="1033462" y="970961"/>
            <a:ext cx="10125075" cy="5606051"/>
          </a:xfrm>
          <a:prstGeom prst="rect">
            <a:avLst/>
          </a:prstGeom>
        </p:spPr>
      </p:pic>
    </p:spTree>
    <p:extLst>
      <p:ext uri="{BB962C8B-B14F-4D97-AF65-F5344CB8AC3E}">
        <p14:creationId xmlns:p14="http://schemas.microsoft.com/office/powerpoint/2010/main" val="2126193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363744" y="257175"/>
            <a:ext cx="9144000" cy="499620"/>
          </a:xfrm>
        </p:spPr>
        <p:txBody>
          <a:bodyPr>
            <a:noAutofit/>
          </a:bodyPr>
          <a:lstStyle/>
          <a:p>
            <a:r>
              <a:rPr lang="en-US" sz="3200" dirty="0"/>
              <a:t>Machine Learning</a:t>
            </a:r>
          </a:p>
        </p:txBody>
      </p:sp>
      <p:pic>
        <p:nvPicPr>
          <p:cNvPr id="4" name="Picture 3">
            <a:extLst>
              <a:ext uri="{FF2B5EF4-FFF2-40B4-BE49-F238E27FC236}">
                <a16:creationId xmlns:a16="http://schemas.microsoft.com/office/drawing/2014/main" id="{A8105540-E83E-448B-B4E9-30DB0F18DC4A}"/>
              </a:ext>
            </a:extLst>
          </p:cNvPr>
          <p:cNvPicPr>
            <a:picLocks noChangeAspect="1"/>
          </p:cNvPicPr>
          <p:nvPr/>
        </p:nvPicPr>
        <p:blipFill>
          <a:blip r:embed="rId2"/>
          <a:stretch>
            <a:fillRect/>
          </a:stretch>
        </p:blipFill>
        <p:spPr>
          <a:xfrm>
            <a:off x="740253" y="895546"/>
            <a:ext cx="10711494" cy="5507316"/>
          </a:xfrm>
          <a:prstGeom prst="rect">
            <a:avLst/>
          </a:prstGeom>
        </p:spPr>
      </p:pic>
    </p:spTree>
    <p:extLst>
      <p:ext uri="{BB962C8B-B14F-4D97-AF65-F5344CB8AC3E}">
        <p14:creationId xmlns:p14="http://schemas.microsoft.com/office/powerpoint/2010/main" val="318873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385887" y="245097"/>
            <a:ext cx="9144000" cy="499620"/>
          </a:xfrm>
        </p:spPr>
        <p:txBody>
          <a:bodyPr>
            <a:noAutofit/>
          </a:bodyPr>
          <a:lstStyle/>
          <a:p>
            <a:r>
              <a:rPr lang="en-US" sz="3200" dirty="0"/>
              <a:t>Machine Learning</a:t>
            </a:r>
          </a:p>
        </p:txBody>
      </p:sp>
      <p:pic>
        <p:nvPicPr>
          <p:cNvPr id="4" name="Picture 3">
            <a:extLst>
              <a:ext uri="{FF2B5EF4-FFF2-40B4-BE49-F238E27FC236}">
                <a16:creationId xmlns:a16="http://schemas.microsoft.com/office/drawing/2014/main" id="{DC4C9A22-802C-4F32-8E2A-3093EF87D3B6}"/>
              </a:ext>
            </a:extLst>
          </p:cNvPr>
          <p:cNvPicPr>
            <a:picLocks noChangeAspect="1"/>
          </p:cNvPicPr>
          <p:nvPr/>
        </p:nvPicPr>
        <p:blipFill>
          <a:blip r:embed="rId2"/>
          <a:stretch>
            <a:fillRect/>
          </a:stretch>
        </p:blipFill>
        <p:spPr>
          <a:xfrm>
            <a:off x="991681" y="826662"/>
            <a:ext cx="10208637" cy="5786241"/>
          </a:xfrm>
          <a:prstGeom prst="rect">
            <a:avLst/>
          </a:prstGeom>
        </p:spPr>
      </p:pic>
    </p:spTree>
    <p:extLst>
      <p:ext uri="{BB962C8B-B14F-4D97-AF65-F5344CB8AC3E}">
        <p14:creationId xmlns:p14="http://schemas.microsoft.com/office/powerpoint/2010/main" val="3789314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524000" y="735291"/>
            <a:ext cx="9144000" cy="499620"/>
          </a:xfrm>
        </p:spPr>
        <p:txBody>
          <a:bodyPr>
            <a:noAutofit/>
          </a:bodyPr>
          <a:lstStyle/>
          <a:p>
            <a:r>
              <a:rPr lang="en-US" sz="3200" dirty="0"/>
              <a:t>Machine Learning</a:t>
            </a:r>
          </a:p>
        </p:txBody>
      </p:sp>
      <p:pic>
        <p:nvPicPr>
          <p:cNvPr id="4" name="Picture 3">
            <a:extLst>
              <a:ext uri="{FF2B5EF4-FFF2-40B4-BE49-F238E27FC236}">
                <a16:creationId xmlns:a16="http://schemas.microsoft.com/office/drawing/2014/main" id="{E9AE0CBE-0E5D-47E5-BFD0-C380EB75678D}"/>
              </a:ext>
            </a:extLst>
          </p:cNvPr>
          <p:cNvPicPr>
            <a:picLocks noChangeAspect="1"/>
          </p:cNvPicPr>
          <p:nvPr/>
        </p:nvPicPr>
        <p:blipFill>
          <a:blip r:embed="rId2"/>
          <a:stretch>
            <a:fillRect/>
          </a:stretch>
        </p:blipFill>
        <p:spPr>
          <a:xfrm>
            <a:off x="790575" y="71437"/>
            <a:ext cx="10610850" cy="6715125"/>
          </a:xfrm>
          <a:prstGeom prst="rect">
            <a:avLst/>
          </a:prstGeom>
        </p:spPr>
      </p:pic>
    </p:spTree>
    <p:extLst>
      <p:ext uri="{BB962C8B-B14F-4D97-AF65-F5344CB8AC3E}">
        <p14:creationId xmlns:p14="http://schemas.microsoft.com/office/powerpoint/2010/main" val="369565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A9C701-1504-4B96-980D-7AD8F64118C7}"/>
              </a:ext>
            </a:extLst>
          </p:cNvPr>
          <p:cNvPicPr>
            <a:picLocks noChangeAspect="1"/>
          </p:cNvPicPr>
          <p:nvPr/>
        </p:nvPicPr>
        <p:blipFill>
          <a:blip r:embed="rId2"/>
          <a:stretch>
            <a:fillRect/>
          </a:stretch>
        </p:blipFill>
        <p:spPr>
          <a:xfrm>
            <a:off x="796636" y="9427"/>
            <a:ext cx="10598727" cy="6858000"/>
          </a:xfrm>
          <a:prstGeom prst="rect">
            <a:avLst/>
          </a:prstGeom>
        </p:spPr>
      </p:pic>
    </p:spTree>
    <p:extLst>
      <p:ext uri="{BB962C8B-B14F-4D97-AF65-F5344CB8AC3E}">
        <p14:creationId xmlns:p14="http://schemas.microsoft.com/office/powerpoint/2010/main" val="2700428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3E4E49-3D30-4716-B48B-A81D1D4C9E59}"/>
              </a:ext>
            </a:extLst>
          </p:cNvPr>
          <p:cNvPicPr>
            <a:picLocks noChangeAspect="1"/>
          </p:cNvPicPr>
          <p:nvPr/>
        </p:nvPicPr>
        <p:blipFill>
          <a:blip r:embed="rId2"/>
          <a:stretch>
            <a:fillRect/>
          </a:stretch>
        </p:blipFill>
        <p:spPr>
          <a:xfrm>
            <a:off x="1470126" y="0"/>
            <a:ext cx="9251748" cy="6858000"/>
          </a:xfrm>
          <a:prstGeom prst="rect">
            <a:avLst/>
          </a:prstGeom>
        </p:spPr>
      </p:pic>
    </p:spTree>
    <p:extLst>
      <p:ext uri="{BB962C8B-B14F-4D97-AF65-F5344CB8AC3E}">
        <p14:creationId xmlns:p14="http://schemas.microsoft.com/office/powerpoint/2010/main" val="2182192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30BCDC54-83DD-49C9-A861-82852186FE9C}"/>
              </a:ext>
            </a:extLst>
          </p:cNvPr>
          <p:cNvSpPr>
            <a:spLocks noGrp="1"/>
          </p:cNvSpPr>
          <p:nvPr>
            <p:ph type="title"/>
          </p:nvPr>
        </p:nvSpPr>
        <p:spPr/>
        <p:txBody>
          <a:bodyPr/>
          <a:lstStyle/>
          <a:p>
            <a:r>
              <a:rPr lang="en-US" altLang="en-US"/>
              <a:t>Many classifiers to choose from</a:t>
            </a:r>
          </a:p>
        </p:txBody>
      </p:sp>
      <p:sp>
        <p:nvSpPr>
          <p:cNvPr id="63491" name="Content Placeholder 2">
            <a:extLst>
              <a:ext uri="{FF2B5EF4-FFF2-40B4-BE49-F238E27FC236}">
                <a16:creationId xmlns:a16="http://schemas.microsoft.com/office/drawing/2014/main" id="{1453D86A-5DE3-4209-96BC-FAAF2B78A0ED}"/>
              </a:ext>
            </a:extLst>
          </p:cNvPr>
          <p:cNvSpPr>
            <a:spLocks noGrp="1"/>
          </p:cNvSpPr>
          <p:nvPr>
            <p:ph idx="1"/>
          </p:nvPr>
        </p:nvSpPr>
        <p:spPr/>
        <p:txBody>
          <a:bodyPr>
            <a:normAutofit/>
          </a:bodyPr>
          <a:lstStyle/>
          <a:p>
            <a:r>
              <a:rPr lang="en-US" altLang="en-US" dirty="0"/>
              <a:t>SVM</a:t>
            </a:r>
          </a:p>
          <a:p>
            <a:r>
              <a:rPr lang="en-US" altLang="en-US" dirty="0"/>
              <a:t>Neural networks</a:t>
            </a:r>
          </a:p>
          <a:p>
            <a:r>
              <a:rPr lang="en-US" altLang="en-US" dirty="0"/>
              <a:t>Naïve Bayes</a:t>
            </a:r>
          </a:p>
          <a:p>
            <a:r>
              <a:rPr lang="en-US" altLang="en-US" dirty="0"/>
              <a:t>Logistic regression</a:t>
            </a:r>
          </a:p>
          <a:p>
            <a:r>
              <a:rPr lang="en-US" altLang="en-US"/>
              <a:t>RandomForest</a:t>
            </a:r>
            <a:endParaRPr lang="en-US" altLang="en-US" dirty="0"/>
          </a:p>
          <a:p>
            <a:r>
              <a:rPr lang="en-US" altLang="en-US" dirty="0"/>
              <a:t>Decision Trees</a:t>
            </a:r>
          </a:p>
          <a:p>
            <a:r>
              <a:rPr lang="en-US" altLang="en-US" dirty="0"/>
              <a:t>K-nearest neighbor</a:t>
            </a:r>
          </a:p>
          <a:p>
            <a:pPr>
              <a:buFont typeface="Arial" panose="020B0604020202020204" pitchFamily="34" charset="0"/>
              <a:buNone/>
            </a:pPr>
            <a:endParaRPr lang="en-US" altLang="en-US" dirty="0"/>
          </a:p>
          <a:p>
            <a:endParaRPr lang="en-US" altLang="en-US" dirty="0"/>
          </a:p>
          <a:p>
            <a:endParaRPr lang="en-US" altLang="en-US" dirty="0"/>
          </a:p>
          <a:p>
            <a:endParaRPr lang="en-US" altLang="en-US" dirty="0"/>
          </a:p>
        </p:txBody>
      </p:sp>
      <p:sp>
        <p:nvSpPr>
          <p:cNvPr id="4" name="TextBox 3">
            <a:extLst>
              <a:ext uri="{FF2B5EF4-FFF2-40B4-BE49-F238E27FC236}">
                <a16:creationId xmlns:a16="http://schemas.microsoft.com/office/drawing/2014/main" id="{7F789165-A9A7-47E6-B552-E9B12018CF6B}"/>
              </a:ext>
            </a:extLst>
          </p:cNvPr>
          <p:cNvSpPr txBox="1">
            <a:spLocks noChangeArrowheads="1"/>
          </p:cNvSpPr>
          <p:nvPr/>
        </p:nvSpPr>
        <p:spPr bwMode="auto">
          <a:xfrm>
            <a:off x="6248401" y="1676401"/>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dirty="0">
                <a:solidFill>
                  <a:srgbClr val="000000"/>
                </a:solidFill>
                <a:latin typeface="Arial" panose="020B0604020202020204" pitchFamily="34" charset="0"/>
              </a:rPr>
              <a:t>Which is the best one?</a:t>
            </a:r>
          </a:p>
        </p:txBody>
      </p:sp>
      <p:sp>
        <p:nvSpPr>
          <p:cNvPr id="5" name="TextBox 4">
            <a:extLst>
              <a:ext uri="{FF2B5EF4-FFF2-40B4-BE49-F238E27FC236}">
                <a16:creationId xmlns:a16="http://schemas.microsoft.com/office/drawing/2014/main" id="{3617157D-1E43-4AAB-A418-375743233F73}"/>
              </a:ext>
            </a:extLst>
          </p:cNvPr>
          <p:cNvSpPr txBox="1"/>
          <p:nvPr/>
        </p:nvSpPr>
        <p:spPr>
          <a:xfrm>
            <a:off x="8839201" y="6581776"/>
            <a:ext cx="1668463" cy="276225"/>
          </a:xfrm>
          <a:prstGeom prst="rect">
            <a:avLst/>
          </a:prstGeom>
          <a:noFill/>
        </p:spPr>
        <p:txBody>
          <a:bodyPr wrap="none">
            <a:spAutoFit/>
          </a:bodyPr>
          <a:lstStyle/>
          <a:p>
            <a:pPr eaLnBrk="1" hangingPunct="1">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9751-CB57-4A6C-8BA6-A0DF388BBEF4}"/>
              </a:ext>
            </a:extLst>
          </p:cNvPr>
          <p:cNvSpPr>
            <a:spLocks noGrp="1"/>
          </p:cNvSpPr>
          <p:nvPr>
            <p:ph type="title"/>
          </p:nvPr>
        </p:nvSpPr>
        <p:spPr>
          <a:xfrm>
            <a:off x="753359" y="233149"/>
            <a:ext cx="10515600" cy="520995"/>
          </a:xfrm>
        </p:spPr>
        <p:txBody>
          <a:bodyPr>
            <a:normAutofit fontScale="90000"/>
          </a:bodyPr>
          <a:lstStyle/>
          <a:p>
            <a:r>
              <a:rPr lang="en-IN" b="1" dirty="0"/>
              <a:t>Different Packages for Python for ML</a:t>
            </a:r>
          </a:p>
        </p:txBody>
      </p:sp>
      <p:sp>
        <p:nvSpPr>
          <p:cNvPr id="3" name="Content Placeholder 2">
            <a:extLst>
              <a:ext uri="{FF2B5EF4-FFF2-40B4-BE49-F238E27FC236}">
                <a16:creationId xmlns:a16="http://schemas.microsoft.com/office/drawing/2014/main" id="{DB0025B9-3938-447F-A8F1-27D00D20B2BE}"/>
              </a:ext>
            </a:extLst>
          </p:cNvPr>
          <p:cNvSpPr>
            <a:spLocks noGrp="1"/>
          </p:cNvSpPr>
          <p:nvPr>
            <p:ph idx="1"/>
          </p:nvPr>
        </p:nvSpPr>
        <p:spPr>
          <a:xfrm>
            <a:off x="443060" y="848412"/>
            <a:ext cx="11227324" cy="5882326"/>
          </a:xfrm>
        </p:spPr>
        <p:txBody>
          <a:bodyPr>
            <a:noAutofit/>
          </a:bodyPr>
          <a:lstStyle/>
          <a:p>
            <a:r>
              <a:rPr lang="en-IN" sz="3600" dirty="0" err="1"/>
              <a:t>Numpy</a:t>
            </a:r>
            <a:r>
              <a:rPr lang="en-IN" sz="3600" dirty="0"/>
              <a:t>, OpenCV, and Scikit are used when working with images</a:t>
            </a:r>
          </a:p>
          <a:p>
            <a:r>
              <a:rPr lang="en-IN" sz="3600" dirty="0"/>
              <a:t>NLTK along with </a:t>
            </a:r>
            <a:r>
              <a:rPr lang="en-IN" sz="3600" dirty="0" err="1"/>
              <a:t>Numpy</a:t>
            </a:r>
            <a:r>
              <a:rPr lang="en-IN" sz="3600" dirty="0"/>
              <a:t> and Scikit again when working with text</a:t>
            </a:r>
          </a:p>
          <a:p>
            <a:r>
              <a:rPr lang="en-IN" sz="3600" dirty="0" err="1"/>
              <a:t>Librosa</a:t>
            </a:r>
            <a:r>
              <a:rPr lang="en-IN" sz="3600" dirty="0"/>
              <a:t> for audio applications</a:t>
            </a:r>
          </a:p>
          <a:p>
            <a:r>
              <a:rPr lang="en-IN" sz="3600" dirty="0"/>
              <a:t>Matplotlib, Seaborn, and Scikit for data representation</a:t>
            </a:r>
          </a:p>
          <a:p>
            <a:r>
              <a:rPr lang="en-IN" sz="3600" dirty="0"/>
              <a:t>TensorFlow and </a:t>
            </a:r>
            <a:r>
              <a:rPr lang="en-IN" sz="3600" dirty="0" err="1"/>
              <a:t>Pytorch</a:t>
            </a:r>
            <a:r>
              <a:rPr lang="en-IN" sz="3600" dirty="0"/>
              <a:t> for Deep Learning applications</a:t>
            </a:r>
          </a:p>
          <a:p>
            <a:r>
              <a:rPr lang="en-IN" sz="3600" dirty="0" err="1"/>
              <a:t>Scipy</a:t>
            </a:r>
            <a:r>
              <a:rPr lang="en-IN" sz="3600" dirty="0"/>
              <a:t> for Scientific Computing</a:t>
            </a:r>
          </a:p>
          <a:p>
            <a:r>
              <a:rPr lang="en-IN" sz="3600" dirty="0"/>
              <a:t>Django for integrating web applications</a:t>
            </a:r>
          </a:p>
          <a:p>
            <a:r>
              <a:rPr lang="en-IN" sz="3600" dirty="0"/>
              <a:t>Pandas for high-level data structures and analysis</a:t>
            </a:r>
          </a:p>
        </p:txBody>
      </p:sp>
    </p:spTree>
    <p:extLst>
      <p:ext uri="{BB962C8B-B14F-4D97-AF65-F5344CB8AC3E}">
        <p14:creationId xmlns:p14="http://schemas.microsoft.com/office/powerpoint/2010/main" val="619895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524000" y="150630"/>
            <a:ext cx="9144000" cy="499620"/>
          </a:xfrm>
        </p:spPr>
        <p:txBody>
          <a:bodyPr>
            <a:noAutofit/>
          </a:bodyPr>
          <a:lstStyle/>
          <a:p>
            <a:r>
              <a:rPr lang="en-US" sz="3200" dirty="0"/>
              <a:t>Machine Learning</a:t>
            </a:r>
          </a:p>
        </p:txBody>
      </p:sp>
      <p:pic>
        <p:nvPicPr>
          <p:cNvPr id="4" name="Picture 3">
            <a:extLst>
              <a:ext uri="{FF2B5EF4-FFF2-40B4-BE49-F238E27FC236}">
                <a16:creationId xmlns:a16="http://schemas.microsoft.com/office/drawing/2014/main" id="{463B441F-E0E6-400B-AF1D-57729A1560CB}"/>
              </a:ext>
            </a:extLst>
          </p:cNvPr>
          <p:cNvPicPr>
            <a:picLocks noChangeAspect="1"/>
          </p:cNvPicPr>
          <p:nvPr/>
        </p:nvPicPr>
        <p:blipFill>
          <a:blip r:embed="rId2"/>
          <a:stretch>
            <a:fillRect/>
          </a:stretch>
        </p:blipFill>
        <p:spPr>
          <a:xfrm>
            <a:off x="1713688" y="1234911"/>
            <a:ext cx="8764623" cy="5384445"/>
          </a:xfrm>
          <a:prstGeom prst="rect">
            <a:avLst/>
          </a:prstGeom>
        </p:spPr>
      </p:pic>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603115" y="1011677"/>
            <a:ext cx="10064885" cy="5530525"/>
          </a:xfrm>
        </p:spPr>
        <p:txBody>
          <a:bodyPr/>
          <a:lstStyle/>
          <a:p>
            <a:pPr algn="l"/>
            <a:endParaRPr lang="en-US" dirty="0"/>
          </a:p>
          <a:p>
            <a:pPr algn="l"/>
            <a:endParaRPr lang="en-US" dirty="0"/>
          </a:p>
          <a:p>
            <a:pPr algn="l"/>
            <a:r>
              <a:rPr lang="en-US" dirty="0"/>
              <a:t>CAT</a:t>
            </a:r>
          </a:p>
          <a:p>
            <a:pPr algn="l"/>
            <a:endParaRPr lang="en-US" dirty="0"/>
          </a:p>
          <a:p>
            <a:pPr algn="l"/>
            <a:r>
              <a:rPr lang="en-US" dirty="0"/>
              <a:t>DOG</a:t>
            </a:r>
          </a:p>
          <a:p>
            <a:pPr algn="l"/>
            <a:endParaRPr lang="en-US" dirty="0"/>
          </a:p>
          <a:p>
            <a:pPr algn="l"/>
            <a:endParaRPr lang="en-US" dirty="0"/>
          </a:p>
          <a:p>
            <a:pPr algn="l"/>
            <a:r>
              <a:rPr lang="en-US" dirty="0"/>
              <a:t>CAR</a:t>
            </a:r>
          </a:p>
          <a:p>
            <a:pPr algn="l"/>
            <a:endParaRPr lang="en-US" dirty="0"/>
          </a:p>
          <a:p>
            <a:pPr algn="l"/>
            <a:r>
              <a:rPr lang="en-US" dirty="0"/>
              <a:t>Apple</a:t>
            </a:r>
          </a:p>
          <a:p>
            <a:pPr algn="l"/>
            <a:endParaRPr lang="en-US" dirty="0"/>
          </a:p>
          <a:p>
            <a:pPr algn="l"/>
            <a:endParaRPr lang="en-US" dirty="0"/>
          </a:p>
        </p:txBody>
      </p:sp>
    </p:spTree>
    <p:extLst>
      <p:ext uri="{BB962C8B-B14F-4D97-AF65-F5344CB8AC3E}">
        <p14:creationId xmlns:p14="http://schemas.microsoft.com/office/powerpoint/2010/main" val="2305681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524000" y="735291"/>
            <a:ext cx="9144000" cy="499620"/>
          </a:xfrm>
        </p:spPr>
        <p:txBody>
          <a:bodyPr>
            <a:noAutofit/>
          </a:bodyPr>
          <a:lstStyle/>
          <a:p>
            <a:r>
              <a:rPr lang="en-US" sz="3200" dirty="0"/>
              <a:t>Machine Learning</a:t>
            </a:r>
          </a:p>
        </p:txBody>
      </p:sp>
      <p:pic>
        <p:nvPicPr>
          <p:cNvPr id="4" name="Picture 3">
            <a:extLst>
              <a:ext uri="{FF2B5EF4-FFF2-40B4-BE49-F238E27FC236}">
                <a16:creationId xmlns:a16="http://schemas.microsoft.com/office/drawing/2014/main" id="{EEB757F8-B0B9-4659-8B2C-EE3AC7B98B58}"/>
              </a:ext>
            </a:extLst>
          </p:cNvPr>
          <p:cNvPicPr>
            <a:picLocks noChangeAspect="1"/>
          </p:cNvPicPr>
          <p:nvPr/>
        </p:nvPicPr>
        <p:blipFill>
          <a:blip r:embed="rId2"/>
          <a:stretch>
            <a:fillRect/>
          </a:stretch>
        </p:blipFill>
        <p:spPr>
          <a:xfrm>
            <a:off x="1913640" y="2014283"/>
            <a:ext cx="8493551" cy="2887655"/>
          </a:xfrm>
          <a:prstGeom prst="rect">
            <a:avLst/>
          </a:prstGeom>
        </p:spPr>
      </p:pic>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1524000" y="1234911"/>
            <a:ext cx="9144000" cy="5307291"/>
          </a:xfrm>
        </p:spPr>
        <p:txBody>
          <a:bodyPr/>
          <a:lstStyle/>
          <a:p>
            <a:r>
              <a:rPr lang="en-US" dirty="0"/>
              <a:t>Prediction</a:t>
            </a:r>
          </a:p>
        </p:txBody>
      </p:sp>
    </p:spTree>
    <p:extLst>
      <p:ext uri="{BB962C8B-B14F-4D97-AF65-F5344CB8AC3E}">
        <p14:creationId xmlns:p14="http://schemas.microsoft.com/office/powerpoint/2010/main" val="3648387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524000" y="315798"/>
            <a:ext cx="9144000" cy="499620"/>
          </a:xfrm>
        </p:spPr>
        <p:txBody>
          <a:bodyPr>
            <a:noAutofit/>
          </a:bodyPr>
          <a:lstStyle/>
          <a:p>
            <a:r>
              <a:rPr lang="en-US" sz="3200" dirty="0"/>
              <a:t>Machine Learning</a:t>
            </a:r>
          </a:p>
        </p:txBody>
      </p:sp>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1524000" y="815419"/>
            <a:ext cx="9144000" cy="5896666"/>
          </a:xfrm>
        </p:spPr>
        <p:txBody>
          <a:bodyPr>
            <a:normAutofit/>
          </a:bodyPr>
          <a:lstStyle/>
          <a:p>
            <a:pPr algn="l"/>
            <a:r>
              <a:rPr lang="en-US" b="1" dirty="0"/>
              <a:t>1.RAW Data Collection</a:t>
            </a:r>
            <a:endParaRPr lang="en-US" dirty="0"/>
          </a:p>
          <a:p>
            <a:pPr algn="l"/>
            <a:r>
              <a:rPr lang="en-US" dirty="0"/>
              <a:t>	a. </a:t>
            </a:r>
            <a:r>
              <a:rPr lang="en-US" dirty="0" err="1"/>
              <a:t>BeautifulSoup</a:t>
            </a:r>
            <a:r>
              <a:rPr lang="en-US" dirty="0"/>
              <a:t> library</a:t>
            </a:r>
          </a:p>
          <a:p>
            <a:pPr algn="l"/>
            <a:r>
              <a:rPr lang="en-US" dirty="0"/>
              <a:t>	b. Streaming source –Kafka, Flume</a:t>
            </a:r>
          </a:p>
          <a:p>
            <a:pPr algn="l"/>
            <a:r>
              <a:rPr lang="en-US" b="1" dirty="0"/>
              <a:t>2.Data Presentation &amp; Cleanup</a:t>
            </a:r>
            <a:endParaRPr lang="en-US" dirty="0"/>
          </a:p>
          <a:p>
            <a:pPr algn="l"/>
            <a:r>
              <a:rPr lang="en-US" dirty="0"/>
              <a:t>	a. Pandas library</a:t>
            </a:r>
          </a:p>
          <a:p>
            <a:pPr algn="l"/>
            <a:r>
              <a:rPr lang="en-US" b="1" dirty="0"/>
              <a:t>3.Data Visualization</a:t>
            </a:r>
            <a:endParaRPr lang="en-US" dirty="0"/>
          </a:p>
          <a:p>
            <a:pPr algn="l"/>
            <a:r>
              <a:rPr lang="en-US" dirty="0"/>
              <a:t>	a. Matplotlib and Seaborn library</a:t>
            </a:r>
          </a:p>
          <a:p>
            <a:pPr algn="l"/>
            <a:r>
              <a:rPr lang="en-US" b="1" dirty="0"/>
              <a:t>4. Data Pipeline &amp; feature engineering </a:t>
            </a:r>
          </a:p>
          <a:p>
            <a:pPr algn="l"/>
            <a:r>
              <a:rPr lang="en-US" dirty="0"/>
              <a:t>	a. Create the right features from raw data for the ML Task.</a:t>
            </a:r>
          </a:p>
          <a:p>
            <a:pPr algn="l"/>
            <a:r>
              <a:rPr lang="en-US" dirty="0"/>
              <a:t>5.</a:t>
            </a:r>
            <a:r>
              <a:rPr lang="en-US" b="1" dirty="0"/>
              <a:t>ML Modeling</a:t>
            </a:r>
          </a:p>
          <a:p>
            <a:pPr algn="l"/>
            <a:r>
              <a:rPr lang="en-US" dirty="0"/>
              <a:t>	a. </a:t>
            </a:r>
            <a:r>
              <a:rPr lang="en-US" dirty="0" err="1"/>
              <a:t>Tensorflow</a:t>
            </a:r>
            <a:r>
              <a:rPr lang="en-US" dirty="0"/>
              <a:t>/ </a:t>
            </a:r>
            <a:r>
              <a:rPr lang="en-US" dirty="0" err="1"/>
              <a:t>SkLearn</a:t>
            </a:r>
            <a:r>
              <a:rPr lang="en-US" dirty="0"/>
              <a:t> library</a:t>
            </a:r>
          </a:p>
          <a:p>
            <a:pPr algn="l"/>
            <a:r>
              <a:rPr lang="en-US" b="1" dirty="0"/>
              <a:t>6.  Deployment &amp; BI Reports </a:t>
            </a:r>
          </a:p>
        </p:txBody>
      </p:sp>
    </p:spTree>
    <p:extLst>
      <p:ext uri="{BB962C8B-B14F-4D97-AF65-F5344CB8AC3E}">
        <p14:creationId xmlns:p14="http://schemas.microsoft.com/office/powerpoint/2010/main" val="2057219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524000" y="735291"/>
            <a:ext cx="9144000" cy="499620"/>
          </a:xfrm>
        </p:spPr>
        <p:txBody>
          <a:bodyPr>
            <a:noAutofit/>
          </a:bodyPr>
          <a:lstStyle/>
          <a:p>
            <a:r>
              <a:rPr lang="en-US" sz="3200" dirty="0"/>
              <a:t>Machine Learning Use cases</a:t>
            </a:r>
          </a:p>
        </p:txBody>
      </p:sp>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1524000" y="1234911"/>
            <a:ext cx="9144000" cy="5307291"/>
          </a:xfrm>
        </p:spPr>
        <p:txBody>
          <a:bodyPr/>
          <a:lstStyle/>
          <a:p>
            <a:pPr marL="457200" indent="-457200" algn="l">
              <a:buAutoNum type="arabicPeriod"/>
            </a:pPr>
            <a:r>
              <a:rPr lang="en-US" dirty="0"/>
              <a:t>Chatbots</a:t>
            </a:r>
          </a:p>
          <a:p>
            <a:pPr marL="457200" indent="-457200" algn="l">
              <a:buAutoNum type="arabicPeriod"/>
            </a:pPr>
            <a:r>
              <a:rPr lang="en-US" dirty="0"/>
              <a:t>Healthcare: Patient Disease Diagnosis</a:t>
            </a:r>
          </a:p>
          <a:p>
            <a:pPr marL="457200" indent="-457200" algn="l">
              <a:buAutoNum type="arabicPeriod"/>
            </a:pPr>
            <a:r>
              <a:rPr lang="en-US" dirty="0"/>
              <a:t>Automobile: Self Driving Car</a:t>
            </a:r>
          </a:p>
          <a:p>
            <a:pPr marL="457200" indent="-457200" algn="l">
              <a:buAutoNum type="arabicPeriod"/>
            </a:pPr>
            <a:r>
              <a:rPr lang="en-US" dirty="0"/>
              <a:t>Retail: Recommendation Engine</a:t>
            </a:r>
          </a:p>
          <a:p>
            <a:pPr marL="457200" indent="-457200" algn="l">
              <a:buAutoNum type="arabicPeriod"/>
            </a:pPr>
            <a:r>
              <a:rPr lang="en-US" dirty="0"/>
              <a:t>Job Hiring: Resume Shortlisting</a:t>
            </a:r>
          </a:p>
          <a:p>
            <a:pPr marL="457200" indent="-457200" algn="l">
              <a:buAutoNum type="arabicPeriod"/>
            </a:pPr>
            <a:r>
              <a:rPr lang="en-US" dirty="0"/>
              <a:t>Customer Service: Sentiment Analysis, text analytics</a:t>
            </a:r>
          </a:p>
          <a:p>
            <a:pPr marL="457200" indent="-457200" algn="l">
              <a:buAutoNum type="arabicPeriod"/>
            </a:pPr>
            <a:r>
              <a:rPr lang="en-US" dirty="0"/>
              <a:t>Finance: Fraud detection, Credit scoring</a:t>
            </a:r>
          </a:p>
          <a:p>
            <a:pPr marL="457200" indent="-457200" algn="l">
              <a:buAutoNum type="arabicPeriod"/>
            </a:pPr>
            <a:r>
              <a:rPr lang="en-US" dirty="0"/>
              <a:t>Web mining: Search engines</a:t>
            </a:r>
          </a:p>
          <a:p>
            <a:pPr marL="457200" indent="-457200" algn="l">
              <a:buAutoNum type="arabicPeriod"/>
            </a:pPr>
            <a:endParaRPr lang="en-US" dirty="0"/>
          </a:p>
          <a:p>
            <a:pPr marL="457200" indent="-457200" algn="l">
              <a:buAutoNum type="arabicPeriod"/>
            </a:pPr>
            <a:endParaRPr lang="en-US" dirty="0"/>
          </a:p>
          <a:p>
            <a:pPr marL="457200" indent="-457200" algn="l">
              <a:buAutoNum type="arabicPeriod"/>
            </a:pPr>
            <a:endParaRPr lang="en-US" dirty="0"/>
          </a:p>
        </p:txBody>
      </p:sp>
    </p:spTree>
    <p:extLst>
      <p:ext uri="{BB962C8B-B14F-4D97-AF65-F5344CB8AC3E}">
        <p14:creationId xmlns:p14="http://schemas.microsoft.com/office/powerpoint/2010/main" val="320837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09BD-2A83-4F72-A1B2-DE10674DDDC6}"/>
              </a:ext>
            </a:extLst>
          </p:cNvPr>
          <p:cNvSpPr>
            <a:spLocks noGrp="1"/>
          </p:cNvSpPr>
          <p:nvPr>
            <p:ph type="title"/>
          </p:nvPr>
        </p:nvSpPr>
        <p:spPr>
          <a:xfrm>
            <a:off x="838200" y="365125"/>
            <a:ext cx="10515600" cy="734101"/>
          </a:xfrm>
        </p:spPr>
        <p:txBody>
          <a:bodyPr/>
          <a:lstStyle/>
          <a:p>
            <a:r>
              <a:rPr lang="en-US" dirty="0"/>
              <a:t>Machine Learning</a:t>
            </a:r>
          </a:p>
        </p:txBody>
      </p:sp>
      <p:sp>
        <p:nvSpPr>
          <p:cNvPr id="3" name="Content Placeholder 2">
            <a:extLst>
              <a:ext uri="{FF2B5EF4-FFF2-40B4-BE49-F238E27FC236}">
                <a16:creationId xmlns:a16="http://schemas.microsoft.com/office/drawing/2014/main" id="{B2A21486-97BD-45AE-AEF5-BE098762B11E}"/>
              </a:ext>
            </a:extLst>
          </p:cNvPr>
          <p:cNvSpPr>
            <a:spLocks noGrp="1"/>
          </p:cNvSpPr>
          <p:nvPr>
            <p:ph idx="1"/>
          </p:nvPr>
        </p:nvSpPr>
        <p:spPr>
          <a:xfrm>
            <a:off x="838200" y="1196502"/>
            <a:ext cx="10515600" cy="4980461"/>
          </a:xfrm>
        </p:spPr>
        <p:txBody>
          <a:bodyPr>
            <a:normAutofit/>
          </a:bodyPr>
          <a:lstStyle/>
          <a:p>
            <a:r>
              <a:rPr lang="en-US" dirty="0"/>
              <a:t> Why Machine Learning is popular only now</a:t>
            </a:r>
          </a:p>
          <a:p>
            <a:pPr marL="0" indent="0">
              <a:buNone/>
            </a:pPr>
            <a:r>
              <a:rPr lang="en-US" dirty="0"/>
              <a:t>1.More Data</a:t>
            </a:r>
          </a:p>
          <a:p>
            <a:pPr marL="0" indent="0">
              <a:buNone/>
            </a:pPr>
            <a:r>
              <a:rPr lang="en-US" dirty="0"/>
              <a:t>2.Computing Power</a:t>
            </a:r>
          </a:p>
          <a:p>
            <a:pPr marL="0" indent="0">
              <a:buNone/>
            </a:pPr>
            <a:r>
              <a:rPr lang="en-US" b="1" dirty="0"/>
              <a:t>3.Ready Algorithms Implementations</a:t>
            </a:r>
            <a:endParaRPr lang="en-US" dirty="0"/>
          </a:p>
          <a:p>
            <a:pPr marL="0" indent="0">
              <a:buNone/>
            </a:pPr>
            <a:r>
              <a:rPr lang="en-US" dirty="0"/>
              <a:t>	a. Because of Better Software Development Approach</a:t>
            </a:r>
          </a:p>
          <a:p>
            <a:pPr marL="0" indent="0">
              <a:buNone/>
            </a:pPr>
            <a:r>
              <a:rPr lang="en-US" dirty="0"/>
              <a:t>4.New Technologies</a:t>
            </a:r>
          </a:p>
          <a:p>
            <a:pPr marL="0" indent="0">
              <a:buNone/>
            </a:pPr>
            <a:r>
              <a:rPr lang="en-US" dirty="0"/>
              <a:t>	</a:t>
            </a:r>
            <a:r>
              <a:rPr lang="en-US" dirty="0" err="1"/>
              <a:t>a.Cloud</a:t>
            </a:r>
            <a:r>
              <a:rPr lang="en-US" dirty="0"/>
              <a:t> Computing</a:t>
            </a:r>
          </a:p>
          <a:p>
            <a:pPr marL="0" indent="0">
              <a:buNone/>
            </a:pPr>
            <a:r>
              <a:rPr lang="en-US" dirty="0"/>
              <a:t>	</a:t>
            </a:r>
            <a:r>
              <a:rPr lang="en-US" dirty="0" err="1"/>
              <a:t>b.Big</a:t>
            </a:r>
            <a:r>
              <a:rPr lang="en-US" dirty="0"/>
              <a:t> Data</a:t>
            </a:r>
          </a:p>
          <a:p>
            <a:pPr marL="0" indent="0">
              <a:buNone/>
            </a:pPr>
            <a:endParaRPr lang="en-US" dirty="0"/>
          </a:p>
          <a:p>
            <a:endParaRPr lang="en-US" dirty="0"/>
          </a:p>
        </p:txBody>
      </p:sp>
    </p:spTree>
    <p:extLst>
      <p:ext uri="{BB962C8B-B14F-4D97-AF65-F5344CB8AC3E}">
        <p14:creationId xmlns:p14="http://schemas.microsoft.com/office/powerpoint/2010/main" val="26405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8E17-14E7-40EC-AFF9-B411D9379CEF}"/>
              </a:ext>
            </a:extLst>
          </p:cNvPr>
          <p:cNvSpPr>
            <a:spLocks noGrp="1"/>
          </p:cNvSpPr>
          <p:nvPr>
            <p:ph type="title"/>
          </p:nvPr>
        </p:nvSpPr>
        <p:spPr>
          <a:xfrm>
            <a:off x="838200" y="117835"/>
            <a:ext cx="10515600" cy="624689"/>
          </a:xfrm>
        </p:spPr>
        <p:txBody>
          <a:bodyPr>
            <a:normAutofit fontScale="90000"/>
          </a:bodyPr>
          <a:lstStyle/>
          <a:p>
            <a:pPr algn="ctr"/>
            <a:r>
              <a:rPr lang="en-IN" b="1" dirty="0"/>
              <a:t> Importance of Machine Learning</a:t>
            </a:r>
            <a:endParaRPr lang="en-IN" dirty="0"/>
          </a:p>
        </p:txBody>
      </p:sp>
      <p:sp>
        <p:nvSpPr>
          <p:cNvPr id="3" name="Content Placeholder 2">
            <a:extLst>
              <a:ext uri="{FF2B5EF4-FFF2-40B4-BE49-F238E27FC236}">
                <a16:creationId xmlns:a16="http://schemas.microsoft.com/office/drawing/2014/main" id="{40091F4D-6279-4017-8EEB-BE6E6C15FDE3}"/>
              </a:ext>
            </a:extLst>
          </p:cNvPr>
          <p:cNvSpPr>
            <a:spLocks noGrp="1"/>
          </p:cNvSpPr>
          <p:nvPr>
            <p:ph idx="1"/>
          </p:nvPr>
        </p:nvSpPr>
        <p:spPr>
          <a:xfrm>
            <a:off x="94268" y="641024"/>
            <a:ext cx="11896627" cy="6099142"/>
          </a:xfrm>
        </p:spPr>
        <p:txBody>
          <a:bodyPr>
            <a:noAutofit/>
          </a:bodyPr>
          <a:lstStyle/>
          <a:p>
            <a:r>
              <a:rPr lang="en-IN" sz="3200" dirty="0"/>
              <a:t>Rapid increment in the production of data</a:t>
            </a:r>
          </a:p>
          <a:p>
            <a:r>
              <a:rPr lang="en-IN" sz="3200" dirty="0"/>
              <a:t>Solving complex problems, which are difficult for a human</a:t>
            </a:r>
          </a:p>
          <a:p>
            <a:r>
              <a:rPr lang="en-IN" sz="3200" dirty="0"/>
              <a:t>Decision making in various sector including finance</a:t>
            </a:r>
          </a:p>
          <a:p>
            <a:r>
              <a:rPr lang="en-IN" sz="3200" dirty="0"/>
              <a:t>Finding hidden patterns and extracting useful information from data.</a:t>
            </a:r>
          </a:p>
          <a:p>
            <a:pPr marL="0" indent="0">
              <a:buNone/>
            </a:pPr>
            <a:r>
              <a:rPr lang="en-IN" sz="3200" b="1" dirty="0"/>
              <a:t>Features of Machine Learning</a:t>
            </a:r>
          </a:p>
          <a:p>
            <a:r>
              <a:rPr lang="en-IN" sz="3200" dirty="0"/>
              <a:t>Machine learning uses data to detect various patterns in a given dataset.</a:t>
            </a:r>
          </a:p>
          <a:p>
            <a:r>
              <a:rPr lang="en-IN" sz="3200" dirty="0"/>
              <a:t>It can learn from past data and improve automatically.</a:t>
            </a:r>
          </a:p>
          <a:p>
            <a:r>
              <a:rPr lang="en-IN" sz="3200" dirty="0"/>
              <a:t>It is a data-driven technology.</a:t>
            </a:r>
          </a:p>
          <a:p>
            <a:r>
              <a:rPr lang="en-IN" sz="3200" dirty="0"/>
              <a:t>Machine learning is much similar to data mining as it also deals with the huge amount of the data</a:t>
            </a:r>
          </a:p>
          <a:p>
            <a:pPr marL="0" indent="0">
              <a:buNone/>
            </a:pPr>
            <a:endParaRPr lang="en-IN" sz="3200" dirty="0"/>
          </a:p>
        </p:txBody>
      </p:sp>
    </p:spTree>
    <p:extLst>
      <p:ext uri="{BB962C8B-B14F-4D97-AF65-F5344CB8AC3E}">
        <p14:creationId xmlns:p14="http://schemas.microsoft.com/office/powerpoint/2010/main" val="566947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75D0-0B82-402B-BFA9-63E1FCE17789}"/>
              </a:ext>
            </a:extLst>
          </p:cNvPr>
          <p:cNvSpPr>
            <a:spLocks noGrp="1"/>
          </p:cNvSpPr>
          <p:nvPr>
            <p:ph type="ctrTitle"/>
          </p:nvPr>
        </p:nvSpPr>
        <p:spPr>
          <a:xfrm>
            <a:off x="1524000" y="735291"/>
            <a:ext cx="9144000" cy="499620"/>
          </a:xfrm>
        </p:spPr>
        <p:txBody>
          <a:bodyPr>
            <a:noAutofit/>
          </a:bodyPr>
          <a:lstStyle/>
          <a:p>
            <a:r>
              <a:rPr lang="en-US" sz="3200" dirty="0"/>
              <a:t>Machine Learning</a:t>
            </a:r>
          </a:p>
        </p:txBody>
      </p:sp>
      <p:sp>
        <p:nvSpPr>
          <p:cNvPr id="3" name="Subtitle 2">
            <a:extLst>
              <a:ext uri="{FF2B5EF4-FFF2-40B4-BE49-F238E27FC236}">
                <a16:creationId xmlns:a16="http://schemas.microsoft.com/office/drawing/2014/main" id="{42DB5457-7E31-409F-9221-1375E03C5B4C}"/>
              </a:ext>
            </a:extLst>
          </p:cNvPr>
          <p:cNvSpPr>
            <a:spLocks noGrp="1"/>
          </p:cNvSpPr>
          <p:nvPr>
            <p:ph type="subTitle" idx="1"/>
          </p:nvPr>
        </p:nvSpPr>
        <p:spPr>
          <a:xfrm>
            <a:off x="1524000" y="1234911"/>
            <a:ext cx="9144000" cy="5307291"/>
          </a:xfrm>
        </p:spPr>
        <p:txBody>
          <a:bodyPr/>
          <a:lstStyle/>
          <a:p>
            <a:pPr marL="342900" indent="-342900"/>
            <a:r>
              <a:rPr lang="en-IN" sz="2800" dirty="0"/>
              <a:t>What do machine learning algorithms do?</a:t>
            </a:r>
          </a:p>
          <a:p>
            <a:pPr marL="342900" indent="-342900">
              <a:buFont typeface="+mj-lt"/>
              <a:buAutoNum type="alphaLcPeriod"/>
            </a:pPr>
            <a:endParaRPr lang="en-IN" sz="2800" dirty="0"/>
          </a:p>
          <a:p>
            <a:pPr marL="342900" lvl="1" indent="-342900" algn="just" defTabSz="457200">
              <a:buFont typeface="+mj-lt"/>
              <a:buAutoNum type="arabicPeriod"/>
            </a:pPr>
            <a:r>
              <a:rPr lang="en-IN" sz="2800" dirty="0"/>
              <a:t>Search through data to look for patterns </a:t>
            </a:r>
          </a:p>
          <a:p>
            <a:pPr marL="342900" lvl="1" indent="-342900" algn="just" defTabSz="457200">
              <a:buFont typeface="+mj-lt"/>
              <a:buAutoNum type="arabicPeriod"/>
            </a:pPr>
            <a:endParaRPr lang="en-IN" sz="2800" dirty="0"/>
          </a:p>
          <a:p>
            <a:pPr marL="342900" lvl="1" indent="-342900" algn="just" defTabSz="457200">
              <a:buFont typeface="+mj-lt"/>
              <a:buAutoNum type="arabicPeriod"/>
            </a:pPr>
            <a:r>
              <a:rPr lang="en-IN" sz="2800" dirty="0"/>
              <a:t>Patterns in form of trends, cycles, associations, classes etc. </a:t>
            </a:r>
          </a:p>
          <a:p>
            <a:pPr marL="342900" lvl="1" indent="-342900" algn="just" defTabSz="457200">
              <a:buFont typeface="+mj-lt"/>
              <a:buAutoNum type="arabicPeriod"/>
            </a:pPr>
            <a:endParaRPr lang="en-IN" sz="2800" dirty="0"/>
          </a:p>
          <a:p>
            <a:pPr marL="342900" lvl="1" indent="-342900" algn="just" defTabSz="457200">
              <a:buFont typeface="+mj-lt"/>
              <a:buAutoNum type="arabicPeriod"/>
            </a:pPr>
            <a:r>
              <a:rPr lang="en-IN" sz="2800" dirty="0"/>
              <a:t>Express these patterns as mathematical structures such as mathematical equations.</a:t>
            </a:r>
          </a:p>
          <a:p>
            <a:pPr marL="342900" lvl="1" indent="-342900" algn="just" defTabSz="457200">
              <a:buFont typeface="+mj-lt"/>
              <a:buAutoNum type="arabicPeriod"/>
            </a:pPr>
            <a:endParaRPr lang="en-IN" sz="2800" dirty="0"/>
          </a:p>
          <a:p>
            <a:pPr marL="342900" lvl="1" indent="-342900" algn="just" defTabSz="457200">
              <a:buFont typeface="+mj-lt"/>
              <a:buAutoNum type="arabicPeriod"/>
            </a:pPr>
            <a:r>
              <a:rPr lang="en-IN" sz="2800" dirty="0"/>
              <a:t>These expressions is broadly called models</a:t>
            </a:r>
          </a:p>
          <a:p>
            <a:endParaRPr lang="en-US" dirty="0"/>
          </a:p>
        </p:txBody>
      </p:sp>
    </p:spTree>
    <p:extLst>
      <p:ext uri="{BB962C8B-B14F-4D97-AF65-F5344CB8AC3E}">
        <p14:creationId xmlns:p14="http://schemas.microsoft.com/office/powerpoint/2010/main" val="3678600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3B035D4AA9044188B48875BE9F9617" ma:contentTypeVersion="3" ma:contentTypeDescription="Create a new document." ma:contentTypeScope="" ma:versionID="8dc63d3f4f735d0619a2895e60e9297f">
  <xsd:schema xmlns:xsd="http://www.w3.org/2001/XMLSchema" xmlns:xs="http://www.w3.org/2001/XMLSchema" xmlns:p="http://schemas.microsoft.com/office/2006/metadata/properties" xmlns:ns2="4143d1de-aaa3-46f4-a8ed-0bcb3e87e7c8" targetNamespace="http://schemas.microsoft.com/office/2006/metadata/properties" ma:root="true" ma:fieldsID="c455f1afa909f4a9da3b267eb39b55f7" ns2:_="">
    <xsd:import namespace="4143d1de-aaa3-46f4-a8ed-0bcb3e87e7c8"/>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43d1de-aaa3-46f4-a8ed-0bcb3e87e7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6D1E43-D2C8-4D32-AAA4-4B408923B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43d1de-aaa3-46f4-a8ed-0bcb3e87e7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980A60-3E9A-44AA-8035-9FAD7F7B850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D2161D6-A0F5-45BD-A502-EF27E31C78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1162</TotalTime>
  <Words>2068</Words>
  <Application>Microsoft Office PowerPoint</Application>
  <PresentationFormat>Widescreen</PresentationFormat>
  <Paragraphs>314</Paragraphs>
  <Slides>63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Georgia</vt:lpstr>
      <vt:lpstr>Wingdings</vt:lpstr>
      <vt:lpstr>Office Theme</vt:lpstr>
      <vt:lpstr>Machine Learning</vt:lpstr>
      <vt:lpstr>Machine Learning</vt:lpstr>
      <vt:lpstr>PowerPoint Presentation</vt:lpstr>
      <vt:lpstr>PowerPoint Presentation</vt:lpstr>
      <vt:lpstr>Prerequisites Skills</vt:lpstr>
      <vt:lpstr>Different Packages for Python for ML</vt:lpstr>
      <vt:lpstr>Machine Learning</vt:lpstr>
      <vt:lpstr> Importance of Machine Learning</vt:lpstr>
      <vt:lpstr>Machine Learning</vt:lpstr>
      <vt:lpstr>PowerPoint Presentation</vt:lpstr>
      <vt:lpstr>Why &amp; When to Make Machines Learn</vt:lpstr>
      <vt:lpstr>Machine Learning</vt:lpstr>
      <vt:lpstr>Data Mining</vt:lpstr>
      <vt:lpstr>What is Machine Learning?</vt:lpstr>
      <vt:lpstr>Classification: Applications</vt:lpstr>
      <vt:lpstr>Challenges in Machines Learning</vt:lpstr>
      <vt:lpstr>Applications of Machines Learning</vt:lpstr>
      <vt:lpstr>PowerPoint Presentation</vt:lpstr>
      <vt:lpstr>Machine Learning</vt:lpstr>
      <vt:lpstr>Machine Learning</vt:lpstr>
      <vt:lpstr>Steps</vt:lpstr>
      <vt:lpstr>PowerPoint Presentation</vt:lpstr>
      <vt:lpstr>Types of Learning</vt:lpstr>
      <vt:lpstr>Machine Learning Categories</vt:lpstr>
      <vt:lpstr>What is classification?</vt:lpstr>
      <vt:lpstr>Machine Learning</vt:lpstr>
      <vt:lpstr>Supervised learning</vt:lpstr>
      <vt:lpstr>Supervised learning</vt:lpstr>
      <vt:lpstr>Supervised learning: classification</vt:lpstr>
      <vt:lpstr>Supervised learning</vt:lpstr>
      <vt:lpstr>Classification Example</vt:lpstr>
      <vt:lpstr>Classification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learning: regression</vt:lpstr>
      <vt:lpstr>Regression Example</vt:lpstr>
      <vt:lpstr>Unsupervised learning</vt:lpstr>
      <vt:lpstr>Reinforcement learning</vt:lpstr>
      <vt:lpstr>PowerPoint Presentation</vt:lpstr>
      <vt:lpstr>PowerPoint Presentation</vt:lpstr>
      <vt:lpstr>Linear regression</vt:lpstr>
      <vt:lpstr>Linear regression</vt:lpstr>
      <vt:lpstr>Machine Learning</vt:lpstr>
      <vt:lpstr>Machine Learning</vt:lpstr>
      <vt:lpstr>Machine Learning</vt:lpstr>
      <vt:lpstr>Machine Learning</vt:lpstr>
      <vt:lpstr>PowerPoint Presentation</vt:lpstr>
      <vt:lpstr>PowerPoint Presentation</vt:lpstr>
      <vt:lpstr>Many classifiers to choose from</vt:lpstr>
      <vt:lpstr>Machine Learning</vt:lpstr>
      <vt:lpstr>Machine Learning</vt:lpstr>
      <vt:lpstr>Machine Learning</vt:lpstr>
      <vt:lpstr>Machine Learning Use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Satapathy, Debasis</dc:creator>
  <cp:lastModifiedBy>Satapathy, Debasis</cp:lastModifiedBy>
  <cp:revision>196</cp:revision>
  <dcterms:created xsi:type="dcterms:W3CDTF">2019-09-24T04:29:26Z</dcterms:created>
  <dcterms:modified xsi:type="dcterms:W3CDTF">2021-06-10T03:02:22Z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0x010100CC3B035D4AA9044188B48875BE9F9617</vt:lpwstr>
  </property>
</Properties>
</file>